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89" r:id="rId6"/>
    <p:sldId id="260" r:id="rId7"/>
    <p:sldId id="269" r:id="rId8"/>
    <p:sldId id="287" r:id="rId9"/>
    <p:sldId id="295" r:id="rId10"/>
    <p:sldId id="261" r:id="rId11"/>
    <p:sldId id="270" r:id="rId12"/>
    <p:sldId id="263" r:id="rId13"/>
    <p:sldId id="296" r:id="rId14"/>
    <p:sldId id="262" r:id="rId15"/>
    <p:sldId id="264" r:id="rId16"/>
    <p:sldId id="271" r:id="rId17"/>
    <p:sldId id="276" r:id="rId18"/>
    <p:sldId id="265" r:id="rId19"/>
    <p:sldId id="272" r:id="rId20"/>
    <p:sldId id="277" r:id="rId21"/>
    <p:sldId id="278" r:id="rId22"/>
    <p:sldId id="266" r:id="rId23"/>
    <p:sldId id="273" r:id="rId24"/>
    <p:sldId id="284" r:id="rId25"/>
    <p:sldId id="285" r:id="rId26"/>
    <p:sldId id="267" r:id="rId27"/>
    <p:sldId id="298" r:id="rId28"/>
    <p:sldId id="268" r:id="rId29"/>
    <p:sldId id="274" r:id="rId30"/>
    <p:sldId id="282" r:id="rId31"/>
    <p:sldId id="299" r:id="rId32"/>
    <p:sldId id="300" r:id="rId33"/>
    <p:sldId id="294" r:id="rId34"/>
    <p:sldId id="275" r:id="rId35"/>
    <p:sldId id="291" r:id="rId36"/>
    <p:sldId id="280" r:id="rId37"/>
    <p:sldId id="279" r:id="rId38"/>
    <p:sldId id="297" r:id="rId3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81" d="100"/>
          <a:sy n="81" d="100"/>
        </p:scale>
        <p:origin x="1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B60F-7374-453A-B5F4-E3EA8F3D9F6D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4E54D-00CC-4836-AFFE-4D65615BD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3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F713-45D0-4075-A68E-9893AD589B78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4EBD2-CBC7-4056-B39B-DBDD973B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1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EBD2-CBC7-4056-B39B-DBDD973B56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85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EBD2-CBC7-4056-B39B-DBDD973B56E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9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99E0-A1EF-41FB-A0EF-8F1B7B89AC9F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28FE533-A178-40E7-953E-F48D3A5B40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99E0-A1EF-41FB-A0EF-8F1B7B89AC9F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E533-A178-40E7-953E-F48D3A5B4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99E0-A1EF-41FB-A0EF-8F1B7B89AC9F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E533-A178-40E7-953E-F48D3A5B4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99E0-A1EF-41FB-A0EF-8F1B7B89AC9F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E533-A178-40E7-953E-F48D3A5B40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99E0-A1EF-41FB-A0EF-8F1B7B89AC9F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8FE533-A178-40E7-953E-F48D3A5B40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99E0-A1EF-41FB-A0EF-8F1B7B89AC9F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E533-A178-40E7-953E-F48D3A5B40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99E0-A1EF-41FB-A0EF-8F1B7B89AC9F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E533-A178-40E7-953E-F48D3A5B40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99E0-A1EF-41FB-A0EF-8F1B7B89AC9F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E533-A178-40E7-953E-F48D3A5B4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99E0-A1EF-41FB-A0EF-8F1B7B89AC9F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E533-A178-40E7-953E-F48D3A5B40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99E0-A1EF-41FB-A0EF-8F1B7B89AC9F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E533-A178-40E7-953E-F48D3A5B40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99E0-A1EF-41FB-A0EF-8F1B7B89AC9F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8FE533-A178-40E7-953E-F48D3A5B40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7999E0-A1EF-41FB-A0EF-8F1B7B89AC9F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28FE533-A178-40E7-953E-F48D3A5B40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The_Influence_of_Sea_Power_upon_History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Imperialism</a:t>
            </a:r>
            <a:br>
              <a:rPr lang="en-US" dirty="0" smtClean="0"/>
            </a:br>
            <a:r>
              <a:rPr lang="en-US" dirty="0" smtClean="0"/>
              <a:t>1872-1920</a:t>
            </a:r>
            <a:endParaRPr lang="en-US" dirty="0"/>
          </a:p>
        </p:txBody>
      </p:sp>
      <p:pic>
        <p:nvPicPr>
          <p:cNvPr id="23554" name="Picture 2" descr="http://boyhoodrestored.org/wp-content/uploads/2011/07/Teddy-Rooseve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24200"/>
            <a:ext cx="3352800" cy="3519110"/>
          </a:xfrm>
          <a:prstGeom prst="rect">
            <a:avLst/>
          </a:prstGeom>
          <a:noFill/>
        </p:spPr>
      </p:pic>
      <p:pic>
        <p:nvPicPr>
          <p:cNvPr id="23556" name="Picture 4" descr="http://www.freewebs.com/chapter23worldpower/Hawaii-Island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124200"/>
            <a:ext cx="3114675" cy="3114675"/>
          </a:xfrm>
          <a:prstGeom prst="rect">
            <a:avLst/>
          </a:prstGeom>
          <a:noFill/>
        </p:spPr>
      </p:pic>
      <p:pic>
        <p:nvPicPr>
          <p:cNvPr id="23558" name="Picture 6" descr="http://navyleaguemonterey.com/wp-content/uploads/2008/04/greatwhitefleet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886200"/>
            <a:ext cx="3581400" cy="2778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Hawaii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Hawaii was important refueling and resupply base in the Pacific. It was also extremely rich in sugar cane.</a:t>
            </a:r>
          </a:p>
          <a:p>
            <a:endParaRPr lang="en-US" b="1" dirty="0" smtClean="0"/>
          </a:p>
          <a:p>
            <a:r>
              <a:rPr lang="en-US" b="1" dirty="0" smtClean="0"/>
              <a:t>Hawaii was a Monarch  run by Queen Liliuokalani</a:t>
            </a:r>
          </a:p>
          <a:p>
            <a:endParaRPr lang="en-US" b="1" dirty="0" smtClean="0"/>
          </a:p>
          <a:p>
            <a:r>
              <a:rPr lang="en-US" b="1" dirty="0" smtClean="0"/>
              <a:t>American plantations owners on the Island with support of the Great White fleet forced Liliuokalani into house arrest and the U.S. annexed the Islands in 1898.</a:t>
            </a:r>
          </a:p>
          <a:p>
            <a:endParaRPr lang="en-US" b="1" dirty="0" smtClean="0"/>
          </a:p>
          <a:p>
            <a:r>
              <a:rPr lang="en-US" b="1" dirty="0" smtClean="0"/>
              <a:t>President Grover Cleveland opposed this but once out of office his predecessor President William McKinley supported the take over in 1898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 Liliuokalani</a:t>
            </a:r>
            <a:endParaRPr lang="en-US" dirty="0"/>
          </a:p>
        </p:txBody>
      </p:sp>
      <p:pic>
        <p:nvPicPr>
          <p:cNvPr id="4" name="Content Placeholder 3" descr="queen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600200"/>
            <a:ext cx="4800343" cy="4800343"/>
          </a:xfrm>
        </p:spPr>
      </p:pic>
      <p:pic>
        <p:nvPicPr>
          <p:cNvPr id="1026" name="Picture 2" descr="http://images.fineartamerica.com/images-medium-large/hawaiian-annexation-1897-gran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08" y="1752600"/>
            <a:ext cx="425102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24400"/>
            <a:ext cx="2667000" cy="1676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9597" y="603121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Iolani Palace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Over exaggerated reports about Spanish atrocities in Cuba to attract readers.</a:t>
            </a:r>
          </a:p>
          <a:p>
            <a:endParaRPr lang="en-US" sz="3200" dirty="0" smtClean="0"/>
          </a:p>
          <a:p>
            <a:r>
              <a:rPr lang="en-US" sz="3200" dirty="0" smtClean="0"/>
              <a:t>William Randolph Hearst (New York World and Journal)</a:t>
            </a:r>
          </a:p>
          <a:p>
            <a:endParaRPr lang="en-US" sz="3200" dirty="0" smtClean="0"/>
          </a:p>
          <a:p>
            <a:r>
              <a:rPr lang="en-US" sz="3200" dirty="0" smtClean="0"/>
              <a:t>Joseph Pulitzer (The World)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04800" y="330518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“Yellow Journalism” </a:t>
            </a:r>
          </a:p>
        </p:txBody>
      </p:sp>
      <p:pic>
        <p:nvPicPr>
          <p:cNvPr id="28675" name="Picture 4" descr="pulitzer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219200"/>
            <a:ext cx="1689100" cy="1981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81000" y="3328988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4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E40000"/>
                </a:solidFill>
                <a:latin typeface="Comic Sans MS" pitchFamily="66" charset="0"/>
              </a:rPr>
              <a:t>Joseph Pulitzer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152400" y="6172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4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E40000"/>
                </a:solidFill>
                <a:latin typeface="Comic Sans MS" pitchFamily="66" charset="0"/>
              </a:rPr>
              <a:t>William Randolph Hearst</a:t>
            </a:r>
          </a:p>
        </p:txBody>
      </p:sp>
      <p:pic>
        <p:nvPicPr>
          <p:cNvPr id="73735" name="Picture 7" descr="hearst_wr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1295400" y="4022725"/>
            <a:ext cx="1692275" cy="2133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</p:pic>
      <p:pic>
        <p:nvPicPr>
          <p:cNvPr id="28679" name="Picture 8" descr="hearstpulitzer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5334000" cy="3525838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3962400" y="5105400"/>
            <a:ext cx="4953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E40000"/>
              </a:buClr>
              <a:buFont typeface="Wingdings" pitchFamily="2" charset="2"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Hearst to Frederick Remington: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</a:t>
            </a: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You furnish the pictures,</a:t>
            </a:r>
            <a:b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and I’ll furnish the war!</a:t>
            </a:r>
          </a:p>
        </p:txBody>
      </p:sp>
    </p:spTree>
    <p:extLst>
      <p:ext uri="{BB962C8B-B14F-4D97-AF65-F5344CB8AC3E}">
        <p14:creationId xmlns:p14="http://schemas.microsoft.com/office/powerpoint/2010/main" val="3790315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Causes:</a:t>
            </a:r>
          </a:p>
          <a:p>
            <a:r>
              <a:rPr lang="en-US" b="1" dirty="0" smtClean="0"/>
              <a:t>Cuban forces had rebelled against Spain</a:t>
            </a:r>
          </a:p>
          <a:p>
            <a:endParaRPr lang="en-US" b="1" dirty="0" smtClean="0"/>
          </a:p>
          <a:p>
            <a:r>
              <a:rPr lang="en-US" b="1" dirty="0" smtClean="0"/>
              <a:t>Americans had a desire to protect their investments and trade with Cuba</a:t>
            </a:r>
          </a:p>
          <a:p>
            <a:endParaRPr lang="en-US" b="1" dirty="0" smtClean="0"/>
          </a:p>
          <a:p>
            <a:r>
              <a:rPr lang="en-US" b="1" dirty="0" smtClean="0"/>
              <a:t>Yellow Journalism persuaded public opinion</a:t>
            </a:r>
          </a:p>
          <a:p>
            <a:endParaRPr lang="en-US" b="1" dirty="0" smtClean="0"/>
          </a:p>
          <a:p>
            <a:r>
              <a:rPr lang="en-US" b="1" dirty="0" smtClean="0"/>
              <a:t>Explosion of the U.S.S. Maine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U.S.S Maine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Battleship was sent to Havana Harbor to rescue American refuges caught in the Cuban war with Spain</a:t>
            </a:r>
          </a:p>
          <a:p>
            <a:endParaRPr lang="en-US" dirty="0" smtClean="0"/>
          </a:p>
          <a:p>
            <a:r>
              <a:rPr lang="en-US" dirty="0" smtClean="0"/>
              <a:t>The boat exploded while in the Harbor in 1898. It was blamed on Spanish forces and was an immediate cause for war with Spain over Cuba</a:t>
            </a:r>
          </a:p>
          <a:p>
            <a:endParaRPr lang="en-US" dirty="0" smtClean="0"/>
          </a:p>
          <a:p>
            <a:r>
              <a:rPr lang="en-US" dirty="0" smtClean="0"/>
              <a:t> In all reality it is more likely that a boiler on the ship </a:t>
            </a:r>
            <a:r>
              <a:rPr lang="en-US" dirty="0" err="1" smtClean="0"/>
              <a:t>surst</a:t>
            </a:r>
            <a:r>
              <a:rPr lang="en-US" dirty="0" smtClean="0"/>
              <a:t> rather that a Spanish bomb.</a:t>
            </a:r>
          </a:p>
          <a:p>
            <a:endParaRPr lang="en-US" dirty="0" smtClean="0"/>
          </a:p>
          <a:p>
            <a:r>
              <a:rPr lang="en-US" dirty="0" smtClean="0"/>
              <a:t>Yellow journalism helped blame it on Spain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0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8763000" cy="65078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49375" y="1717675"/>
            <a:ext cx="777240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1" descr="http://3.bp.blogspot.com/-ivCiLulRNrc/T95luOzI_4I/AAAAAAAABSQ/haD0WgyJYhw/s1600/ussma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638"/>
            <a:ext cx="8893175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8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Spanish American War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May 1898 – Admiral Dewy takes Manila Bay and captures the Philippines from Spain.</a:t>
            </a:r>
          </a:p>
          <a:p>
            <a:endParaRPr lang="en-US" b="1" dirty="0" smtClean="0"/>
          </a:p>
          <a:p>
            <a:r>
              <a:rPr lang="en-US" b="1" dirty="0" smtClean="0"/>
              <a:t>Spanish Army was defeated in Cuba by Colonel Teddy Roosevelt and the Rough Riders at the Battle of San Juan Hill forcing Spanish troops to surrender.</a:t>
            </a:r>
          </a:p>
          <a:p>
            <a:endParaRPr lang="en-US" b="1" dirty="0" smtClean="0"/>
          </a:p>
          <a:p>
            <a:r>
              <a:rPr lang="en-US" b="1" dirty="0" smtClean="0"/>
              <a:t>1898- U.S. Takes </a:t>
            </a:r>
          </a:p>
          <a:p>
            <a:r>
              <a:rPr lang="en-US" b="1" dirty="0" smtClean="0"/>
              <a:t>Philippines</a:t>
            </a:r>
          </a:p>
          <a:p>
            <a:r>
              <a:rPr lang="en-US" b="1" dirty="0" smtClean="0"/>
              <a:t>Cuba</a:t>
            </a:r>
          </a:p>
          <a:p>
            <a:r>
              <a:rPr lang="en-US" b="1" dirty="0" smtClean="0"/>
              <a:t>Guam</a:t>
            </a:r>
          </a:p>
          <a:p>
            <a:r>
              <a:rPr lang="en-US" b="1" dirty="0" smtClean="0"/>
              <a:t>Puerto Rico</a:t>
            </a:r>
          </a:p>
          <a:p>
            <a:r>
              <a:rPr lang="en-US" b="1" dirty="0" smtClean="0"/>
              <a:t>Hawaii (Prior to the War)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Teddy Roosevelt and Rough Riders at San Juan Hill</a:t>
            </a:r>
            <a:endParaRPr lang="en-US" dirty="0"/>
          </a:p>
        </p:txBody>
      </p:sp>
      <p:pic>
        <p:nvPicPr>
          <p:cNvPr id="4" name="Content Placeholder 3" descr="ELT20070929043706406088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7848600" cy="4572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272366"/>
            <a:ext cx="1981200" cy="3191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algn="ctr"/>
            <a:r>
              <a:rPr lang="en-US" b="1" dirty="0" smtClean="0"/>
              <a:t>Leadership</a:t>
            </a:r>
            <a:endParaRPr lang="en-US" b="1" dirty="0"/>
          </a:p>
        </p:txBody>
      </p:sp>
      <p:pic>
        <p:nvPicPr>
          <p:cNvPr id="26626" name="Picture 2" descr="C:\Users\owner\AppData\Local\Microsoft\Windows\Temporary Internet Files\Content.IE5\OAB51I0P\MC900097681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800600"/>
            <a:ext cx="1759306" cy="1816913"/>
          </a:xfrm>
          <a:prstGeom prst="rect">
            <a:avLst/>
          </a:prstGeom>
          <a:noFill/>
        </p:spPr>
      </p:pic>
      <p:pic>
        <p:nvPicPr>
          <p:cNvPr id="26627" name="Picture 3" descr="C:\Users\owner\AppData\Local\Microsoft\Windows\Temporary Internet Files\Content.IE5\6A8N8CZO\MC9000976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95600"/>
            <a:ext cx="1758391" cy="1816913"/>
          </a:xfrm>
          <a:prstGeom prst="rect">
            <a:avLst/>
          </a:prstGeom>
          <a:noFill/>
        </p:spPr>
      </p:pic>
      <p:pic>
        <p:nvPicPr>
          <p:cNvPr id="26628" name="Picture 4" descr="C:\Users\owner\AppData\Local\Microsoft\Windows\Temporary Internet Files\Content.IE5\OAB51I0P\MC90009767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895600"/>
            <a:ext cx="1759306" cy="1816913"/>
          </a:xfrm>
          <a:prstGeom prst="rect">
            <a:avLst/>
          </a:prstGeom>
          <a:noFill/>
        </p:spPr>
      </p:pic>
      <p:pic>
        <p:nvPicPr>
          <p:cNvPr id="26629" name="Picture 5" descr="C:\Users\owner\AppData\Local\Microsoft\Windows\Temporary Internet Files\Content.IE5\1E6OKOKN\MC90009767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352800"/>
            <a:ext cx="1758391" cy="1817827"/>
          </a:xfrm>
          <a:prstGeom prst="rect">
            <a:avLst/>
          </a:prstGeom>
          <a:noFill/>
        </p:spPr>
      </p:pic>
      <p:pic>
        <p:nvPicPr>
          <p:cNvPr id="26630" name="Picture 6" descr="C:\Users\owner\AppData\Local\Microsoft\Windows\Temporary Internet Files\Content.IE5\0QVH1SC4\MC90009768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800600"/>
            <a:ext cx="1758391" cy="1816913"/>
          </a:xfrm>
          <a:prstGeom prst="rect">
            <a:avLst/>
          </a:prstGeom>
          <a:noFill/>
        </p:spPr>
      </p:pic>
      <p:pic>
        <p:nvPicPr>
          <p:cNvPr id="26631" name="Picture 7" descr="C:\Users\owner\AppData\Local\Microsoft\Windows\Temporary Internet Files\Content.IE5\2U7L9APX\MC90009768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800600"/>
            <a:ext cx="1758391" cy="1817827"/>
          </a:xfrm>
          <a:prstGeom prst="rect">
            <a:avLst/>
          </a:prstGeom>
          <a:noFill/>
        </p:spPr>
      </p:pic>
      <p:pic>
        <p:nvPicPr>
          <p:cNvPr id="26632" name="Picture 8" descr="C:\Users\owner\AppData\Local\Microsoft\Windows\Temporary Internet Files\Content.IE5\OLJMCIQ5\MC900097671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505200"/>
            <a:ext cx="1759306" cy="1816913"/>
          </a:xfrm>
          <a:prstGeom prst="rect">
            <a:avLst/>
          </a:prstGeom>
          <a:noFill/>
        </p:spPr>
      </p:pic>
      <p:pic>
        <p:nvPicPr>
          <p:cNvPr id="26633" name="Picture 9" descr="C:\Users\owner\AppData\Local\Microsoft\Windows\Temporary Internet Files\Content.IE5\6A8N8CZO\MC900097667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1143000"/>
            <a:ext cx="1759306" cy="1816913"/>
          </a:xfrm>
          <a:prstGeom prst="rect">
            <a:avLst/>
          </a:prstGeom>
          <a:noFill/>
        </p:spPr>
      </p:pic>
      <p:pic>
        <p:nvPicPr>
          <p:cNvPr id="26634" name="Picture 10" descr="C:\Users\owner\AppData\Local\Microsoft\Windows\Temporary Internet Files\Content.IE5\0QVH1SC4\MC900097673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2895600"/>
            <a:ext cx="1758391" cy="1816913"/>
          </a:xfrm>
          <a:prstGeom prst="rect">
            <a:avLst/>
          </a:prstGeom>
          <a:noFill/>
        </p:spPr>
      </p:pic>
      <p:pic>
        <p:nvPicPr>
          <p:cNvPr id="26635" name="Picture 11" descr="C:\Users\owner\AppData\Local\Microsoft\Windows\Temporary Internet Files\Content.IE5\2U7L9APX\MC900097665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33800" y="1143000"/>
            <a:ext cx="1759306" cy="1816913"/>
          </a:xfrm>
          <a:prstGeom prst="rect">
            <a:avLst/>
          </a:prstGeom>
          <a:noFill/>
        </p:spPr>
      </p:pic>
      <p:pic>
        <p:nvPicPr>
          <p:cNvPr id="26636" name="Picture 12" descr="C:\Users\owner\AppData\Local\Microsoft\Windows\Temporary Internet Files\Content.IE5\OLJMCIQ5\MC900097669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6600" y="1447800"/>
            <a:ext cx="1759306" cy="1816913"/>
          </a:xfrm>
          <a:prstGeom prst="rect">
            <a:avLst/>
          </a:prstGeom>
          <a:noFill/>
        </p:spPr>
      </p:pic>
      <p:pic>
        <p:nvPicPr>
          <p:cNvPr id="26637" name="Picture 13" descr="C:\Users\owner\AppData\Local\Microsoft\Windows\Temporary Internet Files\Content.IE5\1E6OKOKN\MC900097661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1447800"/>
            <a:ext cx="1759306" cy="1816913"/>
          </a:xfrm>
          <a:prstGeom prst="rect">
            <a:avLst/>
          </a:prstGeom>
          <a:noFill/>
        </p:spPr>
      </p:pic>
      <p:pic>
        <p:nvPicPr>
          <p:cNvPr id="26638" name="Picture 14" descr="C:\Users\owner\AppData\Local\Microsoft\Windows\Temporary Internet Files\Content.IE5\OAB51I0P\MC900097663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81200" y="1143000"/>
            <a:ext cx="1759306" cy="181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638"/>
            <a:ext cx="3810000" cy="3754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657600"/>
            <a:ext cx="3890962" cy="2591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86" y="219075"/>
            <a:ext cx="2857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32" y="3200400"/>
            <a:ext cx="2372668" cy="304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54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9"/>
            <a:ext cx="8686800" cy="6170830"/>
          </a:xfrm>
        </p:spPr>
      </p:pic>
    </p:spTree>
    <p:extLst>
      <p:ext uri="{BB962C8B-B14F-4D97-AF65-F5344CB8AC3E}">
        <p14:creationId xmlns:p14="http://schemas.microsoft.com/office/powerpoint/2010/main" val="3025022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Platt Amendment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Cuba given Independence following war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Could not make treaties with other nations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U.S. naval stations in Cuba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No Cuban debt to keep other nation from intervening on the Island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Philippines Islands</a:t>
            </a:r>
            <a:endParaRPr lang="en-US" dirty="0"/>
          </a:p>
        </p:txBody>
      </p:sp>
      <p:pic>
        <p:nvPicPr>
          <p:cNvPr id="4" name="Content Placeholder 3" descr="worldma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2250" y="1447800"/>
            <a:ext cx="854075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991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Spanish-American War (1898):</a:t>
            </a:r>
            <a:br>
              <a:rPr lang="en-US" sz="3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“That Splendid Little War”</a:t>
            </a:r>
          </a:p>
        </p:txBody>
      </p:sp>
      <p:pic>
        <p:nvPicPr>
          <p:cNvPr id="35843" name="Picture 3" descr="ch20_0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7" t="20253"/>
          <a:stretch>
            <a:fillRect/>
          </a:stretch>
        </p:blipFill>
        <p:spPr bwMode="auto">
          <a:xfrm>
            <a:off x="1981200" y="1752600"/>
            <a:ext cx="5334000" cy="47434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47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Dewey Captures Manila!</a:t>
            </a:r>
          </a:p>
        </p:txBody>
      </p:sp>
      <p:pic>
        <p:nvPicPr>
          <p:cNvPr id="74755" name="Picture 3" descr="newspaper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" b="3761"/>
          <a:stretch>
            <a:fillRect/>
          </a:stretch>
        </p:blipFill>
        <p:spPr bwMode="auto">
          <a:xfrm>
            <a:off x="3886200" y="1219200"/>
            <a:ext cx="5048250" cy="52578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Dewey at Manila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6"/>
          <a:stretch>
            <a:fillRect/>
          </a:stretch>
        </p:blipFill>
        <p:spPr bwMode="auto">
          <a:xfrm>
            <a:off x="152400" y="1371600"/>
            <a:ext cx="3524250" cy="47244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1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Rebellion in the Philippines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Gorilla forces under </a:t>
            </a:r>
            <a:r>
              <a:rPr lang="en-US" b="1" u="sng" dirty="0" smtClean="0"/>
              <a:t>Emilio Aguinaldo </a:t>
            </a:r>
            <a:r>
              <a:rPr lang="en-US" b="1" dirty="0" smtClean="0"/>
              <a:t>fight back against American annexation of the Island</a:t>
            </a:r>
          </a:p>
          <a:p>
            <a:endParaRPr lang="en-US" b="1" dirty="0" smtClean="0"/>
          </a:p>
          <a:p>
            <a:r>
              <a:rPr lang="en-US" b="1" dirty="0" smtClean="0"/>
              <a:t>4,300 American troops killed between 1898 and 1901</a:t>
            </a:r>
          </a:p>
          <a:p>
            <a:endParaRPr lang="en-US" b="1" dirty="0" smtClean="0"/>
          </a:p>
          <a:p>
            <a:r>
              <a:rPr lang="en-US" b="1" dirty="0" smtClean="0"/>
              <a:t>American forces captures Aguinaldo and put down the rebellion</a:t>
            </a:r>
          </a:p>
          <a:p>
            <a:endParaRPr lang="en-US" b="1" dirty="0" smtClean="0"/>
          </a:p>
          <a:p>
            <a:r>
              <a:rPr lang="en-US" b="1" dirty="0" smtClean="0"/>
              <a:t>American culture forced on the Philippines </a:t>
            </a:r>
          </a:p>
          <a:p>
            <a:endParaRPr lang="en-US" b="1" dirty="0" smtClean="0"/>
          </a:p>
          <a:p>
            <a:r>
              <a:rPr lang="en-US" b="1" dirty="0" smtClean="0"/>
              <a:t>1946 The U.S. allows the Philippines Islands to become independent.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Emilio Aguinaldo</a:t>
            </a:r>
          </a:p>
        </p:txBody>
      </p:sp>
      <p:pic>
        <p:nvPicPr>
          <p:cNvPr id="62470" name="Picture 6" descr="aguinaldo_im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/>
          <a:stretch>
            <a:fillRect/>
          </a:stretch>
        </p:blipFill>
        <p:spPr bwMode="auto">
          <a:xfrm>
            <a:off x="381000" y="1524000"/>
            <a:ext cx="3695700" cy="44672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8" descr="Aguinal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2286000" cy="25495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4267200" y="4191000"/>
            <a:ext cx="48768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 eaLnBrk="1" hangingPunct="1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4"/>
              </a:buBlip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</a:t>
            </a: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eader of the Filipino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Uprising.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6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98463" indent="-398463" eaLnBrk="1" hangingPunct="1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4"/>
              </a:buBlip>
              <a:defRPr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July 4, 1946: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Philippine independence</a:t>
            </a:r>
          </a:p>
        </p:txBody>
      </p:sp>
      <p:pic>
        <p:nvPicPr>
          <p:cNvPr id="57350" name="Picture 10" descr="Philippines_flag"/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1524000" cy="10160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14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President Theodore Roosevelt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1901 President William McKinley killed in Buffalo NY by anarchist Leon </a:t>
            </a:r>
            <a:r>
              <a:rPr lang="en-US" b="1" dirty="0" err="1" smtClean="0"/>
              <a:t>Czolgosz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.</a:t>
            </a:r>
          </a:p>
          <a:p>
            <a:r>
              <a:rPr lang="en-US" b="1" dirty="0" smtClean="0"/>
              <a:t>Roosevelt as Vice President takes over</a:t>
            </a:r>
          </a:p>
          <a:p>
            <a:endParaRPr lang="en-US" b="1" dirty="0" smtClean="0"/>
          </a:p>
          <a:p>
            <a:r>
              <a:rPr lang="en-US" b="1" dirty="0" smtClean="0"/>
              <a:t>Wants to create a canal to connect Atlantic and Pacific Ocean to increase speed of world trade</a:t>
            </a:r>
          </a:p>
          <a:p>
            <a:endParaRPr lang="en-US" b="1" dirty="0" smtClean="0"/>
          </a:p>
          <a:p>
            <a:r>
              <a:rPr lang="en-US" b="1" dirty="0" smtClean="0"/>
              <a:t>Roosevelt offers Colombia 10 million and yearly rent for right to construct a canal</a:t>
            </a:r>
          </a:p>
          <a:p>
            <a:endParaRPr lang="en-US" b="1" dirty="0" smtClean="0"/>
          </a:p>
          <a:p>
            <a:r>
              <a:rPr lang="en-US" b="1" dirty="0" smtClean="0"/>
              <a:t>When Columbia says no, The U.S. funds and supports a rebellion in Panama and recognizes the independence of the country to create a canal.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Panama </a:t>
            </a:r>
            <a:r>
              <a:rPr lang="en-US" dirty="0" smtClean="0"/>
              <a:t>Canal (Hay-</a:t>
            </a:r>
            <a:r>
              <a:rPr lang="en-US" dirty="0" err="1" smtClean="0"/>
              <a:t>Pauncefote</a:t>
            </a:r>
            <a:r>
              <a:rPr lang="en-US" dirty="0" smtClean="0"/>
              <a:t> Treaty)</a:t>
            </a:r>
            <a:endParaRPr lang="en-US" dirty="0"/>
          </a:p>
        </p:txBody>
      </p:sp>
      <p:pic>
        <p:nvPicPr>
          <p:cNvPr id="4" name="Content Placeholder 3" descr="panamaca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86106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American Imperialism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Imperialism: </a:t>
            </a:r>
            <a:r>
              <a:rPr lang="en-US" b="1" dirty="0" smtClean="0"/>
              <a:t>Economic and political take over of a weaker nation or territory</a:t>
            </a:r>
          </a:p>
          <a:p>
            <a:endParaRPr lang="en-US" b="1" dirty="0" smtClean="0"/>
          </a:p>
          <a:p>
            <a:r>
              <a:rPr lang="en-US" b="1" u="sng" dirty="0" smtClean="0"/>
              <a:t>Why: </a:t>
            </a:r>
            <a:r>
              <a:rPr lang="en-US" b="1" dirty="0" smtClean="0"/>
              <a:t>To compete with the other major powers of the World (Britain, France, Germany) for land and resources.</a:t>
            </a:r>
          </a:p>
          <a:p>
            <a:endParaRPr lang="en-US" b="1" dirty="0" smtClean="0"/>
          </a:p>
          <a:p>
            <a:r>
              <a:rPr lang="en-US" b="1" u="sng" dirty="0" smtClean="0"/>
              <a:t>How: </a:t>
            </a:r>
            <a:r>
              <a:rPr lang="en-US" b="1" dirty="0" smtClean="0"/>
              <a:t>U.S. Navy Great White Fleet</a:t>
            </a:r>
            <a:endParaRPr lang="en-US" b="1" dirty="0"/>
          </a:p>
        </p:txBody>
      </p:sp>
      <p:pic>
        <p:nvPicPr>
          <p:cNvPr id="4" name="Picture 3" descr="greatwhit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733800"/>
            <a:ext cx="288036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131291"/>
            <a:ext cx="1222248" cy="1565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5486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Admiral Alfred T. Mahan …</a:t>
            </a:r>
            <a:r>
              <a:rPr lang="en-US" i="1" dirty="0">
                <a:hlinkClick r:id="rId4" action="ppaction://hlinkfile" tooltip="The Influence of Sea Power upon History"/>
              </a:rPr>
              <a:t>The Influence of Sea Power Upon History,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4038600" y="3048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Panama Canal</a:t>
            </a:r>
          </a:p>
        </p:txBody>
      </p:sp>
      <p:pic>
        <p:nvPicPr>
          <p:cNvPr id="51203" name="Picture 3" descr="map-Panama Canal Design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33550"/>
            <a:ext cx="4926013" cy="45148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0" name="Picture 4" descr="TR at the Panama Canal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3302000" cy="4318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52400" y="5181600"/>
            <a:ext cx="3657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4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E40000"/>
                </a:solidFill>
                <a:latin typeface="Comic Sans MS" pitchFamily="66" charset="0"/>
              </a:rPr>
              <a:t>TR in Panama</a:t>
            </a:r>
            <a:br>
              <a:rPr lang="en-US" b="1">
                <a:solidFill>
                  <a:srgbClr val="E40000"/>
                </a:solidFill>
                <a:latin typeface="Comic Sans MS" pitchFamily="66" charset="0"/>
              </a:rPr>
            </a:br>
            <a:r>
              <a:rPr lang="en-US" b="1">
                <a:solidFill>
                  <a:srgbClr val="E40000"/>
                </a:solidFill>
                <a:latin typeface="Comic Sans MS" pitchFamily="66" charset="0"/>
              </a:rPr>
              <a:t>(Construction begins in 1904)</a:t>
            </a:r>
          </a:p>
        </p:txBody>
      </p:sp>
      <p:sp>
        <p:nvSpPr>
          <p:cNvPr id="126982" name="Oval 6"/>
          <p:cNvSpPr>
            <a:spLocks noChangeArrowheads="1"/>
          </p:cNvSpPr>
          <p:nvPr/>
        </p:nvSpPr>
        <p:spPr bwMode="auto">
          <a:xfrm>
            <a:off x="1447800" y="2209800"/>
            <a:ext cx="1066800" cy="1371600"/>
          </a:xfrm>
          <a:prstGeom prst="ellipse">
            <a:avLst/>
          </a:prstGeom>
          <a:noFill/>
          <a:ln w="3810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44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  <p:bldP spid="1269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772400" cy="5715000"/>
          </a:xfrm>
        </p:spPr>
      </p:pic>
    </p:spTree>
    <p:extLst>
      <p:ext uri="{BB962C8B-B14F-4D97-AF65-F5344CB8AC3E}">
        <p14:creationId xmlns:p14="http://schemas.microsoft.com/office/powerpoint/2010/main" val="3530631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638"/>
            <a:ext cx="4495800" cy="32480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43200"/>
            <a:ext cx="552289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56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smtClean="0">
                <a:effectLst/>
              </a:rPr>
              <a:t>Colonies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effectLst/>
              </a:rPr>
              <a:t>a number of people coming from the same country, or speaking the same language, residing in a foreign country or city, or a particular section of it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>
                <a:effectLst/>
              </a:rPr>
              <a:t>Protectorate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effectLst/>
              </a:rPr>
              <a:t>imperial power allowed local rulers to stay in control &amp; protect them against rebellions &amp; invasion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>
                <a:effectLst/>
              </a:rPr>
              <a:t>   -these “rulers” had to accept “advice” on how to govern their countries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>
                <a:effectLst/>
              </a:rPr>
              <a:t>Territories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effectLst/>
              </a:rPr>
              <a:t>a region or district of the U.S. not admitted to the Union as a state but having its own legislature, with a governor and other officers appointed by the President and confirmed by the Senate. 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590800" y="152400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/>
              <a:t>Call it what it is!</a:t>
            </a:r>
          </a:p>
        </p:txBody>
      </p:sp>
    </p:spTree>
    <p:extLst>
      <p:ext uri="{BB962C8B-B14F-4D97-AF65-F5344CB8AC3E}">
        <p14:creationId xmlns:p14="http://schemas.microsoft.com/office/powerpoint/2010/main" val="3330625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s_empire_map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486400"/>
            <a:ext cx="41910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smtClean="0">
                <a:effectLst/>
              </a:rPr>
              <a:t>Monroe Doctrine</a:t>
            </a:r>
          </a:p>
        </p:txBody>
      </p:sp>
      <p:pic>
        <p:nvPicPr>
          <p:cNvPr id="109571" name="Picture 3" descr="monr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291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2" name="Picture 4" descr="monro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r="1141" b="1515"/>
          <a:stretch>
            <a:fillRect/>
          </a:stretch>
        </p:blipFill>
        <p:spPr bwMode="auto">
          <a:xfrm>
            <a:off x="4191000" y="76200"/>
            <a:ext cx="4800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-76200" y="5715000"/>
            <a:ext cx="9448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ekton Pro" panose="020F0603020208020904" pitchFamily="34" charset="0"/>
              </a:rPr>
              <a:t>US told Europe not to establish new colonies in N. or S. America &amp; we would not get involved in their affairs</a:t>
            </a:r>
          </a:p>
        </p:txBody>
      </p:sp>
    </p:spTree>
    <p:extLst>
      <p:ext uri="{BB962C8B-B14F-4D97-AF65-F5344CB8AC3E}">
        <p14:creationId xmlns:p14="http://schemas.microsoft.com/office/powerpoint/2010/main" val="3521392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Roosevelt </a:t>
            </a:r>
            <a:r>
              <a:rPr lang="en-US" dirty="0" err="1" smtClean="0"/>
              <a:t>Collary</a:t>
            </a:r>
            <a:r>
              <a:rPr lang="en-US" dirty="0" smtClean="0"/>
              <a:t> </a:t>
            </a:r>
            <a:r>
              <a:rPr lang="en-US" dirty="0" smtClean="0"/>
              <a:t>- “Speak softly and </a:t>
            </a:r>
            <a:r>
              <a:rPr lang="en-US" dirty="0"/>
              <a:t>c</a:t>
            </a:r>
            <a:r>
              <a:rPr lang="en-US" dirty="0" smtClean="0"/>
              <a:t>arry a big stick” </a:t>
            </a:r>
            <a:endParaRPr lang="en-US" dirty="0"/>
          </a:p>
        </p:txBody>
      </p:sp>
      <p:pic>
        <p:nvPicPr>
          <p:cNvPr id="4" name="Content Placeholder 3" descr="pol_cartoon-TR-Roosevelt Corollary to Monroe Doctrin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17638"/>
            <a:ext cx="7772400" cy="471916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530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l_cartoon-Big Stic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1" y="274638"/>
            <a:ext cx="8153400" cy="6363629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95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4191000" y="228600"/>
            <a:ext cx="4953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Taft’s “Dollar Diplomacy”</a:t>
            </a:r>
          </a:p>
        </p:txBody>
      </p:sp>
      <p:pic>
        <p:nvPicPr>
          <p:cNvPr id="65539" name="Picture 3" descr="map-Taft's Dollar Diplomacy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57200"/>
            <a:ext cx="3943350" cy="6096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4572000" y="1828800"/>
            <a:ext cx="4419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Improve financial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opportunities for American businesses.</a:t>
            </a:r>
          </a:p>
          <a:p>
            <a:pPr marL="457200" indent="-457200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Use private capital to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further U. S. interests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overseas.</a:t>
            </a:r>
          </a:p>
          <a:p>
            <a:pPr marL="457200" indent="-457200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Therefore, the U.S. 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should create stability and order abroad that would best promote America’s commercial interests.</a:t>
            </a:r>
          </a:p>
        </p:txBody>
      </p:sp>
    </p:spTree>
    <p:extLst>
      <p:ext uri="{BB962C8B-B14F-4D97-AF65-F5344CB8AC3E}">
        <p14:creationId xmlns:p14="http://schemas.microsoft.com/office/powerpoint/2010/main" val="1061454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u="sng" dirty="0" smtClean="0"/>
              <a:t>Causes of Imperialism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1. Feeling of superiority of American culture (Anglo-Saxons)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2. Belief in a need for a large navy to control overseas bases and resources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3. Belief that the economy needed overseas markets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2.  Military/Strategic Interests</a:t>
            </a:r>
            <a:endParaRPr lang="en-US" sz="32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7" name="Picture 4" descr="Map-US_Expands_Its_Influence-1850-1940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09650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4800" y="57912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4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E40000"/>
                </a:solidFill>
                <a:latin typeface="Comic Sans MS" pitchFamily="66" charset="0"/>
              </a:rPr>
              <a:t>Alfred T. Mahan </a:t>
            </a:r>
            <a:r>
              <a:rPr lang="en-US" sz="2800" b="1">
                <a:solidFill>
                  <a:srgbClr val="E4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800" b="1" i="1">
                <a:solidFill>
                  <a:srgbClr val="E40000"/>
                </a:solidFill>
                <a:latin typeface="Comic Sans MS" pitchFamily="66" charset="0"/>
                <a:sym typeface="Wingdings" pitchFamily="2" charset="2"/>
              </a:rPr>
              <a:t>The Influence of Sea Power on History:  1660-1783</a:t>
            </a:r>
            <a:endParaRPr lang="en-US" sz="2800" b="1" i="1">
              <a:solidFill>
                <a:srgbClr val="E4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141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Perry Opens Japan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The U.S. felt that we would benefit from a trading partner in Asian such as Japan.</a:t>
            </a:r>
          </a:p>
          <a:p>
            <a:endParaRPr lang="en-US" b="1" dirty="0" smtClean="0"/>
          </a:p>
          <a:p>
            <a:r>
              <a:rPr lang="en-US" b="1" dirty="0" smtClean="0"/>
              <a:t>Japan  refused to trade with western nations in an attempt to preserve their traditional culture.</a:t>
            </a:r>
          </a:p>
          <a:p>
            <a:endParaRPr lang="en-US" b="1" dirty="0" smtClean="0"/>
          </a:p>
          <a:p>
            <a:r>
              <a:rPr lang="en-US" b="1" dirty="0" smtClean="0"/>
              <a:t>U.S. Navy – Admiral Matthew Perry bombarded Tokyo Bay and forced the Japanese government to start trading with American merchants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1853- Admiral Perry Bombards Tokyo</a:t>
            </a:r>
            <a:endParaRPr lang="en-US" dirty="0"/>
          </a:p>
        </p:txBody>
      </p:sp>
      <p:pic>
        <p:nvPicPr>
          <p:cNvPr id="4" name="Content Placeholder 3" descr="kurofu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Commodore Matthew Perry Opens Up Japan:  1853</a:t>
            </a:r>
          </a:p>
        </p:txBody>
      </p:sp>
      <p:pic>
        <p:nvPicPr>
          <p:cNvPr id="17411" name="Picture 3" descr="Perry in Japan-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286250" cy="4191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perry-twoview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962400" cy="256698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5105400" y="4800600"/>
            <a:ext cx="3657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4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E40000"/>
                </a:solidFill>
                <a:latin typeface="Rockwell" pitchFamily="18" charset="0"/>
              </a:rPr>
              <a:t>The Japanese View of Commodore Perry</a:t>
            </a:r>
          </a:p>
        </p:txBody>
      </p:sp>
    </p:spTree>
    <p:extLst>
      <p:ext uri="{BB962C8B-B14F-4D97-AF65-F5344CB8AC3E}">
        <p14:creationId xmlns:p14="http://schemas.microsoft.com/office/powerpoint/2010/main" val="1571523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7" name="Picture 7" descr="seward-bala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89125"/>
            <a:ext cx="4038600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2" name="Picture 2" descr="pipeline_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0"/>
            <a:ext cx="277018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5486400"/>
            <a:ext cx="55626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Purchase of Alaska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1660525" y="132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7525" name="Picture 5" descr="sld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33333" r="69444" b="5556"/>
          <a:stretch>
            <a:fillRect/>
          </a:stretch>
        </p:blipFill>
        <p:spPr bwMode="auto">
          <a:xfrm>
            <a:off x="0" y="0"/>
            <a:ext cx="23939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2667000" y="76200"/>
            <a:ext cx="3429000" cy="2041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</a:rPr>
              <a:t>Seward purchased Alaska from Russia for $7.2 Million 1867</a:t>
            </a:r>
          </a:p>
        </p:txBody>
      </p:sp>
      <p:pic>
        <p:nvPicPr>
          <p:cNvPr id="107528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3792538"/>
            <a:ext cx="2989262" cy="30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6905625" y="3276600"/>
            <a:ext cx="20859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</a:rPr>
              <a:t>Alaska pipeline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0" y="4572000"/>
            <a:ext cx="539115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</a:rPr>
              <a:t>Gold &amp; oil was found in Alaska</a:t>
            </a:r>
            <a:r>
              <a:rPr 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60325" y="2805113"/>
            <a:ext cx="2608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E40000"/>
                </a:solidFill>
                <a:latin typeface="Tekton Pro" panose="020F0603020208020904" pitchFamily="34" charset="0"/>
              </a:rPr>
              <a:t>William Seward</a:t>
            </a:r>
          </a:p>
          <a:p>
            <a:r>
              <a:rPr lang="en-US">
                <a:solidFill>
                  <a:srgbClr val="E40000"/>
                </a:solidFill>
                <a:latin typeface="Tekton Pro" panose="020F0603020208020904" pitchFamily="34" charset="0"/>
              </a:rPr>
              <a:t>Secretary of State</a:t>
            </a:r>
          </a:p>
        </p:txBody>
      </p:sp>
    </p:spTree>
    <p:extLst>
      <p:ext uri="{BB962C8B-B14F-4D97-AF65-F5344CB8AC3E}">
        <p14:creationId xmlns:p14="http://schemas.microsoft.com/office/powerpoint/2010/main" val="3209227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907</TotalTime>
  <Words>881</Words>
  <Application>Microsoft Office PowerPoint</Application>
  <PresentationFormat>On-screen Show (4:3)</PresentationFormat>
  <Paragraphs>135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Comic Sans MS</vt:lpstr>
      <vt:lpstr>Franklin Gothic Book</vt:lpstr>
      <vt:lpstr>Perpetua</vt:lpstr>
      <vt:lpstr>Rockwell</vt:lpstr>
      <vt:lpstr>Tekton Pro</vt:lpstr>
      <vt:lpstr>Times New Roman</vt:lpstr>
      <vt:lpstr>Wingdings</vt:lpstr>
      <vt:lpstr>Wingdings 2</vt:lpstr>
      <vt:lpstr>Equity</vt:lpstr>
      <vt:lpstr>American Imperialism 1872-1920</vt:lpstr>
      <vt:lpstr>Leadership</vt:lpstr>
      <vt:lpstr>American Imperialism </vt:lpstr>
      <vt:lpstr> Causes of Imperialism</vt:lpstr>
      <vt:lpstr>PowerPoint Presentation</vt:lpstr>
      <vt:lpstr>Perry Opens Japan</vt:lpstr>
      <vt:lpstr>1853- Admiral Perry Bombards Tokyo</vt:lpstr>
      <vt:lpstr>PowerPoint Presentation</vt:lpstr>
      <vt:lpstr>Purchase of Alaska</vt:lpstr>
      <vt:lpstr>Hawaii</vt:lpstr>
      <vt:lpstr>Queen Liliuokalani</vt:lpstr>
      <vt:lpstr>Yellow Journalism</vt:lpstr>
      <vt:lpstr>PowerPoint Presentation</vt:lpstr>
      <vt:lpstr>Spanish American War</vt:lpstr>
      <vt:lpstr>U.S.S Maine</vt:lpstr>
      <vt:lpstr>PowerPoint Presentation</vt:lpstr>
      <vt:lpstr>PowerPoint Presentation</vt:lpstr>
      <vt:lpstr>Spanish American War</vt:lpstr>
      <vt:lpstr>Teddy Roosevelt and Rough Riders at San Juan Hill</vt:lpstr>
      <vt:lpstr>PowerPoint Presentation</vt:lpstr>
      <vt:lpstr>PowerPoint Presentation</vt:lpstr>
      <vt:lpstr>Platt Amendment</vt:lpstr>
      <vt:lpstr>Philippines Islands</vt:lpstr>
      <vt:lpstr>PowerPoint Presentation</vt:lpstr>
      <vt:lpstr>PowerPoint Presentation</vt:lpstr>
      <vt:lpstr>Rebellion in the Philippines</vt:lpstr>
      <vt:lpstr>PowerPoint Presentation</vt:lpstr>
      <vt:lpstr>President Theodore Roosevelt</vt:lpstr>
      <vt:lpstr>Panama Canal (Hay-Pauncefote Treaty)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Monroe Doctrine</vt:lpstr>
      <vt:lpstr>Roosevelt Collary - “Speak softly and carry a big stick”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Imperialism 1872-1920</dc:title>
  <dc:creator>Ed</dc:creator>
  <cp:lastModifiedBy>Elbel, Edward</cp:lastModifiedBy>
  <cp:revision>26</cp:revision>
  <cp:lastPrinted>2014-01-02T18:49:39Z</cp:lastPrinted>
  <dcterms:created xsi:type="dcterms:W3CDTF">2013-01-11T03:13:21Z</dcterms:created>
  <dcterms:modified xsi:type="dcterms:W3CDTF">2014-01-09T12:04:14Z</dcterms:modified>
</cp:coreProperties>
</file>