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66" r:id="rId2"/>
    <p:sldId id="268" r:id="rId3"/>
    <p:sldId id="264" r:id="rId4"/>
    <p:sldId id="256" r:id="rId5"/>
    <p:sldId id="257" r:id="rId6"/>
    <p:sldId id="258" r:id="rId7"/>
    <p:sldId id="259" r:id="rId8"/>
    <p:sldId id="263" r:id="rId9"/>
    <p:sldId id="260" r:id="rId10"/>
    <p:sldId id="261" r:id="rId11"/>
    <p:sldId id="262" r:id="rId12"/>
    <p:sldId id="267" r:id="rId13"/>
    <p:sldId id="265" r:id="rId14"/>
    <p:sldId id="269" r:id="rId15"/>
    <p:sldId id="270" r:id="rId16"/>
    <p:sldId id="271" r:id="rId17"/>
    <p:sldId id="272" r:id="rId18"/>
    <p:sldId id="273" r:id="rId19"/>
    <p:sldId id="274" r:id="rId20"/>
    <p:sldId id="275" r:id="rId21"/>
    <p:sldId id="276" r:id="rId22"/>
    <p:sldId id="307" r:id="rId23"/>
    <p:sldId id="277" r:id="rId24"/>
    <p:sldId id="303" r:id="rId25"/>
    <p:sldId id="304" r:id="rId26"/>
    <p:sldId id="306" r:id="rId27"/>
    <p:sldId id="305" r:id="rId28"/>
    <p:sldId id="278" r:id="rId29"/>
    <p:sldId id="279" r:id="rId30"/>
    <p:sldId id="308" r:id="rId31"/>
    <p:sldId id="280" r:id="rId32"/>
    <p:sldId id="281" r:id="rId33"/>
    <p:sldId id="282" r:id="rId34"/>
    <p:sldId id="283" r:id="rId35"/>
    <p:sldId id="284" r:id="rId36"/>
    <p:sldId id="285" r:id="rId37"/>
    <p:sldId id="286" r:id="rId38"/>
    <p:sldId id="288" r:id="rId39"/>
    <p:sldId id="290" r:id="rId40"/>
    <p:sldId id="291" r:id="rId41"/>
    <p:sldId id="310" r:id="rId42"/>
    <p:sldId id="292" r:id="rId43"/>
    <p:sldId id="293" r:id="rId44"/>
    <p:sldId id="294" r:id="rId45"/>
    <p:sldId id="295" r:id="rId46"/>
    <p:sldId id="289" r:id="rId47"/>
    <p:sldId id="296" r:id="rId48"/>
    <p:sldId id="297" r:id="rId49"/>
    <p:sldId id="298" r:id="rId50"/>
    <p:sldId id="299" r:id="rId51"/>
    <p:sldId id="300" r:id="rId52"/>
    <p:sldId id="301" r:id="rId53"/>
    <p:sldId id="309" r:id="rId54"/>
    <p:sldId id="302" r:id="rId55"/>
    <p:sldId id="287" r:id="rId5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2" autoAdjust="0"/>
    <p:restoredTop sz="94660"/>
  </p:normalViewPr>
  <p:slideViewPr>
    <p:cSldViewPr snapToGrid="0">
      <p:cViewPr varScale="1">
        <p:scale>
          <a:sx n="86" d="100"/>
          <a:sy n="8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3BC6C0B-53A8-494B-A3F1-D734358DEAA3}" type="datetimeFigureOut">
              <a:rPr lang="en-US" smtClean="0"/>
              <a:t>11/19/2014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5949641-5B09-4FC3-AAF9-0B6C3257AE34}" type="slidenum">
              <a:rPr lang="en-US" smtClean="0"/>
              <a:t>‹#›</a:t>
            </a:fld>
            <a:endParaRPr lang="en-US"/>
          </a:p>
        </p:txBody>
      </p:sp>
    </p:spTree>
    <p:extLst>
      <p:ext uri="{BB962C8B-B14F-4D97-AF65-F5344CB8AC3E}">
        <p14:creationId xmlns:p14="http://schemas.microsoft.com/office/powerpoint/2010/main" val="29933908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4E806-56E2-414F-900D-1CD8C0C2E8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174024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4E806-56E2-414F-900D-1CD8C0C2E8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358934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4E806-56E2-414F-900D-1CD8C0C2E8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368077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4E806-56E2-414F-900D-1CD8C0C2E8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382377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4E806-56E2-414F-900D-1CD8C0C2E8EE}"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151760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4E806-56E2-414F-900D-1CD8C0C2E8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66554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4E806-56E2-414F-900D-1CD8C0C2E8EE}"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198824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4E806-56E2-414F-900D-1CD8C0C2E8EE}"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323189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4E806-56E2-414F-900D-1CD8C0C2E8EE}"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269568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4E806-56E2-414F-900D-1CD8C0C2E8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284322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4E806-56E2-414F-900D-1CD8C0C2E8EE}"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9DBB5-027E-4443-824A-D719C171F1BF}" type="slidenum">
              <a:rPr lang="en-US" smtClean="0"/>
              <a:t>‹#›</a:t>
            </a:fld>
            <a:endParaRPr lang="en-US"/>
          </a:p>
        </p:txBody>
      </p:sp>
    </p:spTree>
    <p:extLst>
      <p:ext uri="{BB962C8B-B14F-4D97-AF65-F5344CB8AC3E}">
        <p14:creationId xmlns:p14="http://schemas.microsoft.com/office/powerpoint/2010/main" val="54126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4E806-56E2-414F-900D-1CD8C0C2E8EE}" type="datetimeFigureOut">
              <a:rPr lang="en-US" smtClean="0"/>
              <a:t>11/19/2014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DBB5-027E-4443-824A-D719C171F1BF}" type="slidenum">
              <a:rPr lang="en-US" smtClean="0"/>
              <a:t>‹#›</a:t>
            </a:fld>
            <a:endParaRPr lang="en-US"/>
          </a:p>
        </p:txBody>
      </p:sp>
    </p:spTree>
    <p:extLst>
      <p:ext uri="{BB962C8B-B14F-4D97-AF65-F5344CB8AC3E}">
        <p14:creationId xmlns:p14="http://schemas.microsoft.com/office/powerpoint/2010/main" val="13296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uscitizenship.info/us-citizenship/U-S-Citizenship-application-Form-N-400.js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rooklineconnection.com/history/Facts/images/ExpositionPark9.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en.wikipedia.org/wiki/Charles_J._Guitea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mysmp.com/bonds/inflation.html" TargetMode="External"/><Relationship Id="rId2" Type="http://schemas.openxmlformats.org/officeDocument/2006/relationships/hyperlink" Target="http://www.mysmp.com/video/bonds/understanding-inflation-and-deflation.html" TargetMode="External"/><Relationship Id="rId1" Type="http://schemas.openxmlformats.org/officeDocument/2006/relationships/slideLayout" Target="../slideLayouts/slideLayout2.xml"/><Relationship Id="rId6" Type="http://schemas.openxmlformats.org/officeDocument/2006/relationships/hyperlink" Target="http://www.mysmp.com/bonds/economic-depression.html" TargetMode="External"/><Relationship Id="rId5" Type="http://schemas.openxmlformats.org/officeDocument/2006/relationships/hyperlink" Target="http://www.mysmp.com/bonds/economic-recession.html" TargetMode="External"/><Relationship Id="rId4" Type="http://schemas.openxmlformats.org/officeDocument/2006/relationships/hyperlink" Target="http://www.mysmp.com/world-markets/money-supply.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Ch. 13 Urban American</a:t>
            </a:r>
            <a:endParaRPr lang="en-US" b="1" dirty="0"/>
          </a:p>
        </p:txBody>
      </p:sp>
      <p:sp>
        <p:nvSpPr>
          <p:cNvPr id="5" name="Content Placeholder 4"/>
          <p:cNvSpPr>
            <a:spLocks noGrp="1"/>
          </p:cNvSpPr>
          <p:nvPr>
            <p:ph idx="1"/>
          </p:nvPr>
        </p:nvSpPr>
        <p:spPr>
          <a:xfrm>
            <a:off x="838200" y="1422400"/>
            <a:ext cx="10515600" cy="5080000"/>
          </a:xfrm>
        </p:spPr>
        <p:txBody>
          <a:bodyPr>
            <a:normAutofit fontScale="55000" lnSpcReduction="20000"/>
          </a:bodyPr>
          <a:lstStyle/>
          <a:p>
            <a:pPr algn="ctr"/>
            <a:r>
              <a:rPr lang="en-US" sz="4400" b="1" dirty="0" smtClean="0"/>
              <a:t>Immigration:</a:t>
            </a:r>
          </a:p>
          <a:p>
            <a:endParaRPr lang="en-US" sz="4400" dirty="0"/>
          </a:p>
          <a:p>
            <a:r>
              <a:rPr lang="en-US" sz="4400" b="1" u="sng" dirty="0" smtClean="0"/>
              <a:t>Old Immigrants </a:t>
            </a:r>
            <a:r>
              <a:rPr lang="en-US" sz="4400" dirty="0" smtClean="0"/>
              <a:t>(Before 1890) </a:t>
            </a:r>
            <a:r>
              <a:rPr lang="en-US" sz="4400" dirty="0" smtClean="0"/>
              <a:t>Western</a:t>
            </a:r>
            <a:r>
              <a:rPr lang="en-US" sz="4400" dirty="0" smtClean="0"/>
              <a:t> </a:t>
            </a:r>
            <a:r>
              <a:rPr lang="en-US" sz="4400" dirty="0" smtClean="0"/>
              <a:t>Europe</a:t>
            </a:r>
          </a:p>
          <a:p>
            <a:r>
              <a:rPr lang="en-US" sz="4400" dirty="0" smtClean="0"/>
              <a:t>German </a:t>
            </a:r>
          </a:p>
          <a:p>
            <a:r>
              <a:rPr lang="en-US" sz="4400" dirty="0" smtClean="0"/>
              <a:t>English</a:t>
            </a:r>
          </a:p>
          <a:p>
            <a:endParaRPr lang="en-US" sz="4400" dirty="0"/>
          </a:p>
          <a:p>
            <a:r>
              <a:rPr lang="en-US" sz="4400" b="1" u="sng" dirty="0" smtClean="0"/>
              <a:t>New Immigrants </a:t>
            </a:r>
            <a:r>
              <a:rPr lang="en-US" sz="4400" dirty="0" smtClean="0"/>
              <a:t>(After 1890) </a:t>
            </a:r>
            <a:r>
              <a:rPr lang="en-US" sz="4400" dirty="0" smtClean="0"/>
              <a:t>Eastern</a:t>
            </a:r>
            <a:r>
              <a:rPr lang="en-US" sz="4400" dirty="0" smtClean="0"/>
              <a:t> </a:t>
            </a:r>
            <a:r>
              <a:rPr lang="en-US" sz="4400" dirty="0" smtClean="0"/>
              <a:t>Europe</a:t>
            </a:r>
          </a:p>
          <a:p>
            <a:r>
              <a:rPr lang="en-US" sz="4400" dirty="0" smtClean="0"/>
              <a:t>Italians</a:t>
            </a:r>
          </a:p>
          <a:p>
            <a:r>
              <a:rPr lang="en-US" sz="4400" dirty="0" smtClean="0"/>
              <a:t>Polish</a:t>
            </a:r>
          </a:p>
          <a:p>
            <a:r>
              <a:rPr lang="en-US" sz="4400" dirty="0" smtClean="0"/>
              <a:t>Serbs</a:t>
            </a:r>
          </a:p>
          <a:p>
            <a:r>
              <a:rPr lang="en-US" sz="4400" dirty="0" smtClean="0"/>
              <a:t>Russians</a:t>
            </a:r>
          </a:p>
          <a:p>
            <a:endParaRPr lang="en-US" dirty="0"/>
          </a:p>
          <a:p>
            <a:r>
              <a:rPr lang="en-US" sz="3800" b="1" dirty="0" smtClean="0">
                <a:solidFill>
                  <a:srgbClr val="FF0000"/>
                </a:solidFill>
              </a:rPr>
              <a:t>Why would Immigrants what to leave their old countries and come to the U.S.?</a:t>
            </a:r>
          </a:p>
          <a:p>
            <a:endParaRPr lang="en-US" dirty="0"/>
          </a:p>
        </p:txBody>
      </p:sp>
    </p:spTree>
    <p:extLst>
      <p:ext uri="{BB962C8B-B14F-4D97-AF65-F5344CB8AC3E}">
        <p14:creationId xmlns:p14="http://schemas.microsoft.com/office/powerpoint/2010/main" val="187008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154920" cy="6035675"/>
          </a:xfrm>
        </p:spPr>
      </p:pic>
    </p:spTree>
    <p:extLst>
      <p:ext uri="{BB962C8B-B14F-4D97-AF65-F5344CB8AC3E}">
        <p14:creationId xmlns:p14="http://schemas.microsoft.com/office/powerpoint/2010/main" val="7365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820" y="159385"/>
            <a:ext cx="6632039"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455" y="1896429"/>
            <a:ext cx="5238750" cy="47964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260" y="3465037"/>
            <a:ext cx="4213860" cy="3227864"/>
          </a:xfrm>
          <a:prstGeom prst="rect">
            <a:avLst/>
          </a:prstGeom>
        </p:spPr>
      </p:pic>
    </p:spTree>
    <p:extLst>
      <p:ext uri="{BB962C8B-B14F-4D97-AF65-F5344CB8AC3E}">
        <p14:creationId xmlns:p14="http://schemas.microsoft.com/office/powerpoint/2010/main" val="1375902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to Citizenship</a:t>
            </a:r>
            <a:endParaRPr lang="en-US" b="1" dirty="0"/>
          </a:p>
        </p:txBody>
      </p:sp>
      <p:sp>
        <p:nvSpPr>
          <p:cNvPr id="3" name="Content Placeholder 2"/>
          <p:cNvSpPr>
            <a:spLocks noGrp="1"/>
          </p:cNvSpPr>
          <p:nvPr>
            <p:ph idx="1"/>
          </p:nvPr>
        </p:nvSpPr>
        <p:spPr/>
        <p:txBody>
          <a:bodyPr/>
          <a:lstStyle/>
          <a:p>
            <a:r>
              <a:rPr lang="en-US" b="1" dirty="0" smtClean="0"/>
              <a:t>1. Ellis Island steps</a:t>
            </a:r>
          </a:p>
          <a:p>
            <a:r>
              <a:rPr lang="en-US" b="1" dirty="0" smtClean="0"/>
              <a:t>2. Six Second metical examination </a:t>
            </a:r>
          </a:p>
          <a:p>
            <a:r>
              <a:rPr lang="en-US" b="1" dirty="0" smtClean="0"/>
              <a:t>(Lice, Phenomena, Trachoma and heart and lungs)</a:t>
            </a:r>
          </a:p>
          <a:p>
            <a:r>
              <a:rPr lang="en-US" b="1" dirty="0" smtClean="0"/>
              <a:t>3. Mental examination ( puzzles)</a:t>
            </a:r>
          </a:p>
          <a:p>
            <a:r>
              <a:rPr lang="en-US" b="1" dirty="0" smtClean="0"/>
              <a:t>4. $ 25 dollar minimum  </a:t>
            </a:r>
          </a:p>
          <a:p>
            <a:endParaRPr lang="en-US" dirty="0"/>
          </a:p>
          <a:p>
            <a:r>
              <a:rPr lang="en-US" sz="4400" b="1" dirty="0" smtClean="0">
                <a:solidFill>
                  <a:srgbClr val="FF0000"/>
                </a:solidFill>
              </a:rPr>
              <a:t>What challenges would immigrants face?</a:t>
            </a:r>
            <a:endParaRPr lang="en-US" sz="4400" b="1" dirty="0">
              <a:solidFill>
                <a:srgbClr val="FF0000"/>
              </a:solidFill>
            </a:endParaRPr>
          </a:p>
        </p:txBody>
      </p:sp>
    </p:spTree>
    <p:extLst>
      <p:ext uri="{BB962C8B-B14F-4D97-AF65-F5344CB8AC3E}">
        <p14:creationId xmlns:p14="http://schemas.microsoft.com/office/powerpoint/2010/main" val="2187295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995"/>
          </a:xfrm>
        </p:spPr>
        <p:txBody>
          <a:bodyPr/>
          <a:lstStyle/>
          <a:p>
            <a:r>
              <a:rPr lang="en-US" dirty="0" smtClean="0"/>
              <a:t>Citizenship Today </a:t>
            </a:r>
            <a:endParaRPr lang="en-US" dirty="0"/>
          </a:p>
        </p:txBody>
      </p:sp>
      <p:sp>
        <p:nvSpPr>
          <p:cNvPr id="3" name="Content Placeholder 2"/>
          <p:cNvSpPr>
            <a:spLocks noGrp="1"/>
          </p:cNvSpPr>
          <p:nvPr>
            <p:ph idx="1"/>
          </p:nvPr>
        </p:nvSpPr>
        <p:spPr>
          <a:xfrm>
            <a:off x="838200" y="1178560"/>
            <a:ext cx="10515600" cy="4998403"/>
          </a:xfrm>
        </p:spPr>
        <p:txBody>
          <a:bodyPr>
            <a:normAutofit fontScale="40000" lnSpcReduction="20000"/>
          </a:bodyPr>
          <a:lstStyle/>
          <a:p>
            <a:r>
              <a:rPr lang="en-US" sz="4000" b="1" dirty="0" smtClean="0"/>
              <a:t>1. Submit Your Complete U.S. Citizenship Application:</a:t>
            </a:r>
          </a:p>
          <a:p>
            <a:r>
              <a:rPr lang="en-US" sz="4000" b="1" dirty="0" smtClean="0"/>
              <a:t>To be able to </a:t>
            </a:r>
            <a:r>
              <a:rPr lang="en-US" sz="4000" b="1" dirty="0" smtClean="0">
                <a:hlinkClick r:id="rId2"/>
              </a:rPr>
              <a:t>apply for citizenship</a:t>
            </a:r>
            <a:r>
              <a:rPr lang="en-US" sz="4000" b="1" dirty="0" smtClean="0"/>
              <a:t> through naturalization, you have to meet the following requirements. You should:</a:t>
            </a:r>
          </a:p>
          <a:p>
            <a:r>
              <a:rPr lang="en-US" sz="4000" b="1" dirty="0" smtClean="0"/>
              <a:t>Be 18 years of age or above. </a:t>
            </a:r>
          </a:p>
          <a:p>
            <a:r>
              <a:rPr lang="en-US" sz="4000" b="1" dirty="0" smtClean="0"/>
              <a:t>A lawful permanent resident for 5 years (3 years if married to a US citizen). </a:t>
            </a:r>
          </a:p>
          <a:p>
            <a:r>
              <a:rPr lang="en-US" sz="4000" b="1" dirty="0" smtClean="0"/>
              <a:t>Have maintained continuous residence during the past 5 years (3 years if married to a US citizen). </a:t>
            </a:r>
          </a:p>
          <a:p>
            <a:r>
              <a:rPr lang="en-US" sz="4000" b="1" dirty="0" smtClean="0"/>
              <a:t>Have maintained physical presence during the past 5 years (3 years if married to a US citizen). </a:t>
            </a:r>
          </a:p>
          <a:p>
            <a:r>
              <a:rPr lang="en-US" sz="4000" b="1" dirty="0" smtClean="0"/>
              <a:t>Have good moral character. </a:t>
            </a:r>
          </a:p>
          <a:p>
            <a:r>
              <a:rPr lang="en-US" sz="4000" b="1" dirty="0" smtClean="0"/>
              <a:t>Have basic knowledge of English. </a:t>
            </a:r>
          </a:p>
          <a:p>
            <a:r>
              <a:rPr lang="en-US" sz="4000" b="1" dirty="0" smtClean="0"/>
              <a:t>Have basic knowledge of US government and history. </a:t>
            </a:r>
          </a:p>
          <a:p>
            <a:r>
              <a:rPr lang="en-US" sz="4000" b="1" dirty="0" smtClean="0"/>
              <a:t>Be willing to take the Oath of Allegiance. </a:t>
            </a:r>
          </a:p>
          <a:p>
            <a:r>
              <a:rPr lang="en-US" sz="4000" b="1" dirty="0" smtClean="0"/>
              <a:t>2. Get Fingerprinted (Biometric Services):</a:t>
            </a:r>
          </a:p>
          <a:p>
            <a:r>
              <a:rPr lang="en-US" sz="4000" b="1" dirty="0" smtClean="0"/>
              <a:t>Receive an application receipt notice from the USCIS acknowledging that your application has been received. </a:t>
            </a:r>
          </a:p>
          <a:p>
            <a:r>
              <a:rPr lang="en-US" sz="4000" b="1" dirty="0" smtClean="0"/>
              <a:t>Go to the local Application Support Center (ASC) as specified in the letter from the USCIS on the scheduled date and time to get your fingerprints taken. </a:t>
            </a:r>
          </a:p>
          <a:p>
            <a:r>
              <a:rPr lang="en-US" sz="4000" b="1" dirty="0" smtClean="0"/>
              <a:t>Conduct a standard background check </a:t>
            </a:r>
          </a:p>
          <a:p>
            <a:r>
              <a:rPr lang="en-US" sz="4000" b="1" dirty="0" smtClean="0"/>
              <a:t>Send any additional documents to the USCIS that they may have requested in the letter</a:t>
            </a:r>
          </a:p>
          <a:p>
            <a:endParaRPr lang="en-US" dirty="0"/>
          </a:p>
        </p:txBody>
      </p:sp>
    </p:spTree>
    <p:extLst>
      <p:ext uri="{BB962C8B-B14F-4D97-AF65-F5344CB8AC3E}">
        <p14:creationId xmlns:p14="http://schemas.microsoft.com/office/powerpoint/2010/main" val="392149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Nativism</a:t>
            </a:r>
            <a:endParaRPr lang="en-US" b="1" dirty="0"/>
          </a:p>
        </p:txBody>
      </p:sp>
      <p:sp>
        <p:nvSpPr>
          <p:cNvPr id="3" name="Content Placeholder 2"/>
          <p:cNvSpPr>
            <a:spLocks noGrp="1"/>
          </p:cNvSpPr>
          <p:nvPr>
            <p:ph idx="1"/>
          </p:nvPr>
        </p:nvSpPr>
        <p:spPr/>
        <p:txBody>
          <a:bodyPr>
            <a:normAutofit/>
          </a:bodyPr>
          <a:lstStyle/>
          <a:p>
            <a:r>
              <a:rPr lang="en-US" b="1" dirty="0" smtClean="0"/>
              <a:t>Dislike of new immigrants  due to different language, customs and religion</a:t>
            </a:r>
          </a:p>
          <a:p>
            <a:endParaRPr lang="en-US" b="1" dirty="0"/>
          </a:p>
          <a:p>
            <a:r>
              <a:rPr lang="en-US" b="1" dirty="0" smtClean="0"/>
              <a:t>Ex:</a:t>
            </a:r>
            <a:r>
              <a:rPr lang="en-US" b="1" u="sng" dirty="0" smtClean="0"/>
              <a:t> Chinese Exclusion Act </a:t>
            </a:r>
            <a:r>
              <a:rPr lang="en-US" b="1" dirty="0" smtClean="0"/>
              <a:t>(1882) prohibited Chinese immigrants from entering the U.S. for 10 years</a:t>
            </a:r>
            <a:endParaRPr lang="en-US" b="1" dirty="0"/>
          </a:p>
        </p:txBody>
      </p:sp>
    </p:spTree>
    <p:extLst>
      <p:ext uri="{BB962C8B-B14F-4D97-AF65-F5344CB8AC3E}">
        <p14:creationId xmlns:p14="http://schemas.microsoft.com/office/powerpoint/2010/main" val="39650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Political Machines </a:t>
            </a:r>
            <a:r>
              <a:rPr lang="en-US" dirty="0" smtClean="0"/>
              <a:t>(Tammany Hall and William Boss Tweed)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90538"/>
            <a:ext cx="10866120" cy="5789946"/>
          </a:xfrm>
        </p:spPr>
      </p:pic>
    </p:spTree>
    <p:extLst>
      <p:ext uri="{BB962C8B-B14F-4D97-AF65-F5344CB8AC3E}">
        <p14:creationId xmlns:p14="http://schemas.microsoft.com/office/powerpoint/2010/main" val="4142621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61938"/>
            <a:ext cx="10703560" cy="6362382"/>
          </a:xfrm>
          <a:prstGeom prst="rect">
            <a:avLst/>
          </a:prstGeom>
        </p:spPr>
      </p:pic>
    </p:spTree>
    <p:extLst>
      <p:ext uri="{BB962C8B-B14F-4D97-AF65-F5344CB8AC3E}">
        <p14:creationId xmlns:p14="http://schemas.microsoft.com/office/powerpoint/2010/main" val="3093100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515600" cy="6198235"/>
          </a:xfrm>
          <a:prstGeom prst="rect">
            <a:avLst/>
          </a:prstGeom>
        </p:spPr>
      </p:pic>
    </p:spTree>
    <p:extLst>
      <p:ext uri="{BB962C8B-B14F-4D97-AF65-F5344CB8AC3E}">
        <p14:creationId xmlns:p14="http://schemas.microsoft.com/office/powerpoint/2010/main" val="2331276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025" y="578485"/>
            <a:ext cx="10515600" cy="6279515"/>
          </a:xfrm>
        </p:spPr>
      </p:pic>
    </p:spTree>
    <p:extLst>
      <p:ext uri="{BB962C8B-B14F-4D97-AF65-F5344CB8AC3E}">
        <p14:creationId xmlns:p14="http://schemas.microsoft.com/office/powerpoint/2010/main" val="413881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335" y="465788"/>
            <a:ext cx="8595360" cy="6271895"/>
          </a:xfrm>
        </p:spPr>
      </p:pic>
    </p:spTree>
    <p:extLst>
      <p:ext uri="{BB962C8B-B14F-4D97-AF65-F5344CB8AC3E}">
        <p14:creationId xmlns:p14="http://schemas.microsoft.com/office/powerpoint/2010/main" val="4016910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Push and Pull Factors</a:t>
            </a:r>
            <a:endParaRPr lang="en-US" b="1" dirty="0"/>
          </a:p>
        </p:txBody>
      </p:sp>
      <p:sp>
        <p:nvSpPr>
          <p:cNvPr id="3" name="Content Placeholder 2"/>
          <p:cNvSpPr>
            <a:spLocks noGrp="1"/>
          </p:cNvSpPr>
          <p:nvPr>
            <p:ph idx="1"/>
          </p:nvPr>
        </p:nvSpPr>
        <p:spPr/>
        <p:txBody>
          <a:bodyPr/>
          <a:lstStyle/>
          <a:p>
            <a:r>
              <a:rPr lang="en-US" b="1" dirty="0" smtClean="0"/>
              <a:t>Push: reasons to leave old nation</a:t>
            </a:r>
          </a:p>
          <a:p>
            <a:r>
              <a:rPr lang="en-US" dirty="0" smtClean="0"/>
              <a:t>Ex: (war, famine, poor government, crime, overpopulation, lack of jobs or education)</a:t>
            </a:r>
          </a:p>
          <a:p>
            <a:endParaRPr lang="en-US" dirty="0" smtClean="0"/>
          </a:p>
          <a:p>
            <a:endParaRPr lang="en-US" dirty="0"/>
          </a:p>
          <a:p>
            <a:r>
              <a:rPr lang="en-US" b="1" dirty="0" smtClean="0"/>
              <a:t>Pull: reasons to come to the United States</a:t>
            </a:r>
          </a:p>
          <a:p>
            <a:r>
              <a:rPr lang="en-US" dirty="0" smtClean="0"/>
              <a:t>Ex: (land, education, religious freedom, democracy, family, opportunity)</a:t>
            </a:r>
            <a:endParaRPr lang="en-US" dirty="0"/>
          </a:p>
        </p:txBody>
      </p:sp>
    </p:spTree>
    <p:extLst>
      <p:ext uri="{BB962C8B-B14F-4D97-AF65-F5344CB8AC3E}">
        <p14:creationId xmlns:p14="http://schemas.microsoft.com/office/powerpoint/2010/main" val="1458920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59" y="778551"/>
            <a:ext cx="10671596" cy="6279515"/>
          </a:xfrm>
        </p:spPr>
      </p:pic>
    </p:spTree>
    <p:extLst>
      <p:ext uri="{BB962C8B-B14F-4D97-AF65-F5344CB8AC3E}">
        <p14:creationId xmlns:p14="http://schemas.microsoft.com/office/powerpoint/2010/main" val="282126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 y="365125"/>
            <a:ext cx="10988040" cy="6137275"/>
          </a:xfrm>
        </p:spPr>
      </p:pic>
    </p:spTree>
    <p:extLst>
      <p:ext uri="{BB962C8B-B14F-4D97-AF65-F5344CB8AC3E}">
        <p14:creationId xmlns:p14="http://schemas.microsoft.com/office/powerpoint/2010/main" val="298853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Gilded Age</a:t>
            </a:r>
            <a:endParaRPr lang="en-US" dirty="0"/>
          </a:p>
        </p:txBody>
      </p:sp>
      <p:sp>
        <p:nvSpPr>
          <p:cNvPr id="3" name="Content Placeholder 2"/>
          <p:cNvSpPr>
            <a:spLocks noGrp="1"/>
          </p:cNvSpPr>
          <p:nvPr>
            <p:ph idx="1"/>
          </p:nvPr>
        </p:nvSpPr>
        <p:spPr/>
        <p:txBody>
          <a:bodyPr/>
          <a:lstStyle/>
          <a:p>
            <a:r>
              <a:rPr lang="en-US" b="1" u="sng" dirty="0" smtClean="0"/>
              <a:t>Social Darwinism: </a:t>
            </a:r>
            <a:r>
              <a:rPr lang="en-US" dirty="0" smtClean="0"/>
              <a:t>Idea of Individualism, that Americans if they worked hard could rise from poor to rich in society. Strong will grow and survive… poor will fall.</a:t>
            </a:r>
          </a:p>
          <a:p>
            <a:endParaRPr lang="en-US" dirty="0"/>
          </a:p>
          <a:p>
            <a:r>
              <a:rPr lang="en-US" b="1" u="sng" dirty="0" smtClean="0"/>
              <a:t>Gospel of Wealth</a:t>
            </a:r>
            <a:r>
              <a:rPr lang="en-US" dirty="0" smtClean="0"/>
              <a:t>: Philanthropy idea of Andrew Carnegie that the extremely rich had a duty to give back and help out their fellow man. </a:t>
            </a:r>
            <a:endParaRPr lang="en-US" dirty="0"/>
          </a:p>
        </p:txBody>
      </p:sp>
    </p:spTree>
    <p:extLst>
      <p:ext uri="{BB962C8B-B14F-4D97-AF65-F5344CB8AC3E}">
        <p14:creationId xmlns:p14="http://schemas.microsoft.com/office/powerpoint/2010/main" val="856757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b="1" dirty="0" smtClean="0">
                <a:solidFill>
                  <a:schemeClr val="tx2"/>
                </a:solidFill>
              </a:rPr>
              <a:t>Popular Culture</a:t>
            </a:r>
          </a:p>
        </p:txBody>
      </p:sp>
      <p:sp>
        <p:nvSpPr>
          <p:cNvPr id="5123" name="Content Placeholder 2"/>
          <p:cNvSpPr>
            <a:spLocks noGrp="1"/>
          </p:cNvSpPr>
          <p:nvPr>
            <p:ph idx="1"/>
          </p:nvPr>
        </p:nvSpPr>
        <p:spPr/>
        <p:txBody>
          <a:bodyPr/>
          <a:lstStyle/>
          <a:p>
            <a:r>
              <a:rPr lang="en-US" b="1" dirty="0">
                <a:solidFill>
                  <a:schemeClr val="tx1">
                    <a:lumMod val="95000"/>
                    <a:lumOff val="5000"/>
                  </a:schemeClr>
                </a:solidFill>
              </a:rPr>
              <a:t>Saloons</a:t>
            </a:r>
          </a:p>
          <a:p>
            <a:r>
              <a:rPr lang="en-US" b="1" dirty="0">
                <a:solidFill>
                  <a:schemeClr val="tx1">
                    <a:lumMod val="95000"/>
                    <a:lumOff val="5000"/>
                  </a:schemeClr>
                </a:solidFill>
              </a:rPr>
              <a:t>Amusement Parks and Sports</a:t>
            </a:r>
          </a:p>
          <a:p>
            <a:pPr lvl="1"/>
            <a:r>
              <a:rPr lang="en-US" b="1" dirty="0">
                <a:solidFill>
                  <a:schemeClr val="tx1">
                    <a:lumMod val="95000"/>
                    <a:lumOff val="5000"/>
                  </a:schemeClr>
                </a:solidFill>
              </a:rPr>
              <a:t>Coney Island</a:t>
            </a:r>
          </a:p>
          <a:p>
            <a:pPr lvl="1"/>
            <a:r>
              <a:rPr lang="en-US" b="1" dirty="0">
                <a:solidFill>
                  <a:schemeClr val="tx1">
                    <a:lumMod val="95000"/>
                    <a:lumOff val="5000"/>
                  </a:schemeClr>
                </a:solidFill>
              </a:rPr>
              <a:t>Professional Baseball</a:t>
            </a:r>
          </a:p>
          <a:p>
            <a:pPr lvl="1"/>
            <a:r>
              <a:rPr lang="en-US" b="1" dirty="0">
                <a:solidFill>
                  <a:schemeClr val="tx1">
                    <a:lumMod val="95000"/>
                    <a:lumOff val="5000"/>
                  </a:schemeClr>
                </a:solidFill>
              </a:rPr>
              <a:t>College Football</a:t>
            </a:r>
          </a:p>
          <a:p>
            <a:pPr lvl="1"/>
            <a:r>
              <a:rPr lang="en-US" b="1" dirty="0">
                <a:solidFill>
                  <a:schemeClr val="tx1">
                    <a:lumMod val="95000"/>
                    <a:lumOff val="5000"/>
                  </a:schemeClr>
                </a:solidFill>
              </a:rPr>
              <a:t>Basketball Invented</a:t>
            </a:r>
          </a:p>
          <a:p>
            <a:r>
              <a:rPr lang="en-US" b="1" dirty="0">
                <a:solidFill>
                  <a:schemeClr val="tx1">
                    <a:lumMod val="95000"/>
                    <a:lumOff val="5000"/>
                  </a:schemeClr>
                </a:solidFill>
              </a:rPr>
              <a:t>Ragtime-  Blended African American and Banjo/Country Music</a:t>
            </a:r>
          </a:p>
          <a:p>
            <a:pPr marL="0" indent="0">
              <a:buNone/>
            </a:pP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075668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3200" y="1789217"/>
            <a:ext cx="12192000" cy="450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hlinkClick r:id="rId2"/>
              </a:rPr>
              <a:t>  </a:t>
            </a:r>
            <a:r>
              <a:rPr kumimoji="0" lang="en-US" sz="24700" b="0" i="0" u="none" strike="noStrike" cap="none" normalizeH="0" baseline="0" dirty="0" smtClean="0">
                <a:ln>
                  <a:noFill/>
                </a:ln>
                <a:solidFill>
                  <a:schemeClr val="tx1"/>
                </a:solidFill>
                <a:effectLst/>
                <a:latin typeface="Arial" panose="020B0604020202020204" pitchFamily="34" charset="0"/>
              </a:rPr>
              <a:t> </a:t>
            </a:r>
            <a:r>
              <a:rPr kumimoji="0" lang="en-US" sz="1800" b="0" i="0" u="none" strike="noStrike" cap="none" normalizeH="0" baseline="0" dirty="0" smtClean="0">
                <a:ln>
                  <a:noFill/>
                </a:ln>
                <a:solidFill>
                  <a:schemeClr val="tx1"/>
                </a:solidFill>
                <a:effectLst/>
                <a:latin typeface="Arial" panose="020B0604020202020204" pitchFamily="34" charset="0"/>
              </a:rPr>
              <a:t>                                                                                      </a:t>
            </a:r>
            <a:br>
              <a:rPr kumimoji="0" lang="en-US" sz="1800" b="0" i="0" u="none" strike="noStrike" cap="none" normalizeH="0" baseline="0" dirty="0" smtClean="0">
                <a:ln>
                  <a:noFill/>
                </a:ln>
                <a:solidFill>
                  <a:schemeClr val="tx1"/>
                </a:solidFill>
                <a:effectLst/>
                <a:latin typeface="Arial" panose="020B0604020202020204" pitchFamily="34" charset="0"/>
              </a:rPr>
            </a:br>
            <a:r>
              <a:rPr kumimoji="0" lang="en-US" sz="2000" i="0" u="none" strike="noStrike" cap="none" normalizeH="0" baseline="0" dirty="0" smtClean="0">
                <a:ln>
                  <a:noFill/>
                </a:ln>
                <a:solidFill>
                  <a:schemeClr val="tx1"/>
                </a:solidFill>
                <a:effectLst/>
                <a:latin typeface="Comic Sans MS" panose="030F0702030302020204" pitchFamily="66" charset="0"/>
              </a:rPr>
              <a:t>Exposition Park III, built in 1890 and shown here in 1905, was home of the Pittsburgh Pirates from 1891 to 1909.</a:t>
            </a:r>
            <a:r>
              <a:rPr kumimoji="0" lang="en-US" sz="2000" i="0" u="none" strike="noStrike" cap="none" normalizeH="0" baseline="0" dirty="0" smtClean="0">
                <a:ln>
                  <a:noFill/>
                </a:ln>
                <a:solidFill>
                  <a:schemeClr val="tx1"/>
                </a:solidFill>
                <a:effectLst/>
              </a:rPr>
              <a:t> </a:t>
            </a:r>
            <a:endParaRPr kumimoji="0" lang="en-US" sz="200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Exposition Park in 190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4" y="0"/>
            <a:ext cx="11122025" cy="531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26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4" name="Picture 6" descr="Exposition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80" y="365125"/>
            <a:ext cx="10617200" cy="59909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79040"/>
            <a:ext cx="2379450" cy="4236720"/>
          </a:xfrm>
          <a:prstGeom prst="rect">
            <a:avLst/>
          </a:prstGeom>
        </p:spPr>
      </p:pic>
      <p:sp>
        <p:nvSpPr>
          <p:cNvPr id="7" name="TextBox 6"/>
          <p:cNvSpPr txBox="1"/>
          <p:nvPr/>
        </p:nvSpPr>
        <p:spPr>
          <a:xfrm>
            <a:off x="2773680" y="5432703"/>
            <a:ext cx="3048000" cy="1015663"/>
          </a:xfrm>
          <a:prstGeom prst="rect">
            <a:avLst/>
          </a:prstGeom>
          <a:noFill/>
        </p:spPr>
        <p:txBody>
          <a:bodyPr wrap="square" rtlCol="0">
            <a:spAutoFit/>
          </a:bodyPr>
          <a:lstStyle/>
          <a:p>
            <a:r>
              <a:rPr lang="en-US" sz="2000" b="1" dirty="0" smtClean="0"/>
              <a:t>1909 Honus Wagner “Flying Dutchmen  (Card sold for 2.8 million in 2011</a:t>
            </a:r>
            <a:endParaRPr lang="en-US" sz="2000" b="1" dirty="0"/>
          </a:p>
        </p:txBody>
      </p:sp>
    </p:spTree>
    <p:extLst>
      <p:ext uri="{BB962C8B-B14F-4D97-AF65-F5344CB8AC3E}">
        <p14:creationId xmlns:p14="http://schemas.microsoft.com/office/powerpoint/2010/main" val="2735985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967720" cy="6218555"/>
          </a:xfrm>
        </p:spPr>
      </p:pic>
    </p:spTree>
    <p:extLst>
      <p:ext uri="{BB962C8B-B14F-4D97-AF65-F5344CB8AC3E}">
        <p14:creationId xmlns:p14="http://schemas.microsoft.com/office/powerpoint/2010/main" val="4217403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 descr="Exposition Pa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070" y="365124"/>
            <a:ext cx="10666730" cy="627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68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Spoils System </a:t>
            </a:r>
            <a:endParaRPr lang="en-US" b="1" dirty="0"/>
          </a:p>
        </p:txBody>
      </p:sp>
      <p:sp>
        <p:nvSpPr>
          <p:cNvPr id="3" name="Content Placeholder 2"/>
          <p:cNvSpPr>
            <a:spLocks noGrp="1"/>
          </p:cNvSpPr>
          <p:nvPr>
            <p:ph idx="1"/>
          </p:nvPr>
        </p:nvSpPr>
        <p:spPr>
          <a:xfrm>
            <a:off x="838200" y="1825624"/>
            <a:ext cx="10515600" cy="4778375"/>
          </a:xfrm>
        </p:spPr>
        <p:txBody>
          <a:bodyPr/>
          <a:lstStyle/>
          <a:p>
            <a:pPr marL="548640" indent="-411480">
              <a:buClr>
                <a:schemeClr val="tx1">
                  <a:shade val="95000"/>
                </a:schemeClr>
              </a:buClr>
              <a:defRPr/>
            </a:pPr>
            <a:r>
              <a:rPr lang="en-US" sz="2400" b="1" dirty="0">
                <a:solidFill>
                  <a:schemeClr val="tx1">
                    <a:lumMod val="95000"/>
                    <a:lumOff val="5000"/>
                  </a:schemeClr>
                </a:solidFill>
              </a:rPr>
              <a:t>“spoils of office”- Government jobs handed out following an </a:t>
            </a:r>
            <a:r>
              <a:rPr lang="en-US" sz="2400" b="1" dirty="0" smtClean="0">
                <a:solidFill>
                  <a:schemeClr val="tx1">
                    <a:lumMod val="95000"/>
                    <a:lumOff val="5000"/>
                  </a:schemeClr>
                </a:solidFill>
              </a:rPr>
              <a:t>election</a:t>
            </a:r>
          </a:p>
          <a:p>
            <a:pPr marL="548640" indent="-411480">
              <a:buClr>
                <a:schemeClr val="tx1">
                  <a:shade val="95000"/>
                </a:schemeClr>
              </a:buClr>
              <a:defRPr/>
            </a:pPr>
            <a:endParaRPr lang="en-US" sz="2400" b="1" dirty="0">
              <a:solidFill>
                <a:schemeClr val="tx1">
                  <a:lumMod val="95000"/>
                  <a:lumOff val="5000"/>
                </a:schemeClr>
              </a:solidFill>
            </a:endParaRPr>
          </a:p>
          <a:p>
            <a:pPr marL="548640" indent="-411480">
              <a:buClr>
                <a:schemeClr val="tx1">
                  <a:shade val="95000"/>
                </a:schemeClr>
              </a:buClr>
              <a:defRPr/>
            </a:pPr>
            <a:r>
              <a:rPr lang="en-US" sz="2400" b="1" dirty="0">
                <a:solidFill>
                  <a:schemeClr val="tx1">
                    <a:lumMod val="95000"/>
                    <a:lumOff val="5000"/>
                  </a:schemeClr>
                </a:solidFill>
              </a:rPr>
              <a:t>Patronage-  Giving jobs to those who supported your </a:t>
            </a:r>
            <a:r>
              <a:rPr lang="en-US" sz="2400" b="1" dirty="0" smtClean="0">
                <a:solidFill>
                  <a:schemeClr val="tx1">
                    <a:lumMod val="95000"/>
                    <a:lumOff val="5000"/>
                  </a:schemeClr>
                </a:solidFill>
              </a:rPr>
              <a:t>campaign</a:t>
            </a:r>
          </a:p>
          <a:p>
            <a:pPr marL="548640" indent="-411480">
              <a:buClr>
                <a:schemeClr val="tx1">
                  <a:shade val="95000"/>
                </a:schemeClr>
              </a:buClr>
              <a:defRPr/>
            </a:pPr>
            <a:endParaRPr lang="en-US" sz="2400" b="1" dirty="0">
              <a:solidFill>
                <a:schemeClr val="tx1">
                  <a:lumMod val="95000"/>
                  <a:lumOff val="5000"/>
                </a:schemeClr>
              </a:solidFill>
            </a:endParaRPr>
          </a:p>
          <a:p>
            <a:pPr marL="548640" indent="-411480">
              <a:buClr>
                <a:schemeClr val="tx1">
                  <a:shade val="95000"/>
                </a:schemeClr>
              </a:buClr>
              <a:defRPr/>
            </a:pPr>
            <a:r>
              <a:rPr lang="en-US" sz="2400" b="1" dirty="0">
                <a:solidFill>
                  <a:schemeClr val="tx1">
                    <a:lumMod val="95000"/>
                    <a:lumOff val="5000"/>
                  </a:schemeClr>
                </a:solidFill>
              </a:rPr>
              <a:t>James Garfield is assassinated by </a:t>
            </a:r>
            <a:r>
              <a:rPr lang="en-US" sz="2400" b="1" dirty="0">
                <a:solidFill>
                  <a:schemeClr val="tx1">
                    <a:lumMod val="95000"/>
                    <a:lumOff val="5000"/>
                  </a:schemeClr>
                </a:solidFill>
                <a:hlinkClick r:id="rId2" tooltip="Charles J. Guiteau"/>
              </a:rPr>
              <a:t>Charles J. Guiteau</a:t>
            </a:r>
            <a:r>
              <a:rPr lang="en-US" sz="2400" b="1" dirty="0">
                <a:solidFill>
                  <a:schemeClr val="tx1">
                    <a:lumMod val="95000"/>
                    <a:lumOff val="5000"/>
                  </a:schemeClr>
                </a:solidFill>
              </a:rPr>
              <a:t> in 1881</a:t>
            </a:r>
          </a:p>
          <a:p>
            <a:pPr marL="868680" lvl="1" indent="-283464">
              <a:buFont typeface="Arial" pitchFamily="34" charset="0"/>
              <a:buChar char="–"/>
              <a:defRPr/>
            </a:pPr>
            <a:r>
              <a:rPr lang="en-US" b="1" dirty="0">
                <a:solidFill>
                  <a:schemeClr val="tx1">
                    <a:lumMod val="95000"/>
                    <a:lumOff val="5000"/>
                  </a:schemeClr>
                </a:solidFill>
              </a:rPr>
              <a:t>Guiteau was turned down several times for a job by Garfield</a:t>
            </a:r>
          </a:p>
          <a:p>
            <a:pPr marL="868680" lvl="1" indent="-283464">
              <a:buFont typeface="Arial" pitchFamily="34" charset="0"/>
              <a:buChar char="–"/>
              <a:defRPr/>
            </a:pPr>
            <a:r>
              <a:rPr lang="en-US" b="1" dirty="0">
                <a:solidFill>
                  <a:schemeClr val="tx1">
                    <a:lumMod val="95000"/>
                    <a:lumOff val="5000"/>
                  </a:schemeClr>
                </a:solidFill>
              </a:rPr>
              <a:t>The Assassination highlighted corruptness in politics</a:t>
            </a:r>
          </a:p>
          <a:p>
            <a:pPr marL="1133856" lvl="2">
              <a:defRPr/>
            </a:pPr>
            <a:r>
              <a:rPr lang="en-US" sz="2400" b="1" dirty="0">
                <a:solidFill>
                  <a:schemeClr val="tx1">
                    <a:lumMod val="95000"/>
                    <a:lumOff val="5000"/>
                  </a:schemeClr>
                </a:solidFill>
              </a:rPr>
              <a:t>Pendleton Act- requires some gov’t jobs be filled by qualified workers instead of political friends</a:t>
            </a:r>
          </a:p>
          <a:p>
            <a:pPr marL="1133856" lvl="2">
              <a:defRPr/>
            </a:pPr>
            <a:r>
              <a:rPr lang="en-US" sz="2400" b="1" dirty="0">
                <a:solidFill>
                  <a:schemeClr val="tx1">
                    <a:lumMod val="95000"/>
                    <a:lumOff val="5000"/>
                  </a:schemeClr>
                </a:solidFill>
              </a:rPr>
              <a:t>Civil Service System- Requiring qualifications for public jobs</a:t>
            </a:r>
          </a:p>
          <a:p>
            <a:endParaRPr lang="en-US" dirty="0"/>
          </a:p>
        </p:txBody>
      </p:sp>
    </p:spTree>
    <p:extLst>
      <p:ext uri="{BB962C8B-B14F-4D97-AF65-F5344CB8AC3E}">
        <p14:creationId xmlns:p14="http://schemas.microsoft.com/office/powerpoint/2010/main" val="335573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b="1" dirty="0" smtClean="0"/>
              <a:t>Republican Split</a:t>
            </a:r>
          </a:p>
        </p:txBody>
      </p:sp>
      <p:sp>
        <p:nvSpPr>
          <p:cNvPr id="6147" name="Content Placeholder 2"/>
          <p:cNvSpPr>
            <a:spLocks noGrp="1"/>
          </p:cNvSpPr>
          <p:nvPr>
            <p:ph idx="1"/>
          </p:nvPr>
        </p:nvSpPr>
        <p:spPr>
          <a:xfrm>
            <a:off x="838200" y="2743199"/>
            <a:ext cx="10515600" cy="3433763"/>
          </a:xfrm>
        </p:spPr>
        <p:txBody>
          <a:bodyPr/>
          <a:lstStyle/>
          <a:p>
            <a:r>
              <a:rPr lang="en-US" dirty="0" smtClean="0">
                <a:solidFill>
                  <a:schemeClr val="bg1"/>
                </a:solidFill>
              </a:rPr>
              <a:t>Stalwarts-  Support Patronage Chester A Arthur (VP)</a:t>
            </a:r>
          </a:p>
          <a:p>
            <a:r>
              <a:rPr lang="en-US" dirty="0" err="1" smtClean="0">
                <a:solidFill>
                  <a:schemeClr val="bg1"/>
                </a:solidFill>
              </a:rPr>
              <a:t>lfbreeds</a:t>
            </a:r>
            <a:r>
              <a:rPr lang="en-US" dirty="0" smtClean="0">
                <a:solidFill>
                  <a:schemeClr val="bg1"/>
                </a:solidFill>
              </a:rPr>
              <a:t>-</a:t>
            </a:r>
            <a:endParaRPr lang="en-US" dirty="0" smtClean="0"/>
          </a:p>
        </p:txBody>
      </p:sp>
      <p:pic>
        <p:nvPicPr>
          <p:cNvPr id="6148" name="Picture 5" descr="https://encrypted-tbn0.gstatic.com/images?q=tbn:ANd9GcTUGjCuO731VR1EX6Xbe92JNXHbXKWTfQcMHVbPlGsZEC9fbI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74" y="2965451"/>
            <a:ext cx="4850439" cy="307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http://www.whitehouse.gov/sites/default/files/first-family/masthead_image/20jg_header_sm.jpg?12508785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65450"/>
            <a:ext cx="5440680" cy="307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37920" y="1422182"/>
            <a:ext cx="6096000" cy="1200329"/>
          </a:xfrm>
          <a:prstGeom prst="rect">
            <a:avLst/>
          </a:prstGeom>
        </p:spPr>
        <p:txBody>
          <a:bodyPr>
            <a:spAutoFit/>
          </a:bodyPr>
          <a:lstStyle/>
          <a:p>
            <a:r>
              <a:rPr lang="en-US" sz="2400" b="1" dirty="0">
                <a:solidFill>
                  <a:schemeClr val="tx1">
                    <a:lumMod val="95000"/>
                    <a:lumOff val="5000"/>
                  </a:schemeClr>
                </a:solidFill>
              </a:rPr>
              <a:t>Stalwarts-  Support Patronage Chester A Arthur (VP)</a:t>
            </a:r>
          </a:p>
          <a:p>
            <a:r>
              <a:rPr lang="en-US" sz="2400" b="1" dirty="0">
                <a:solidFill>
                  <a:schemeClr val="tx1">
                    <a:lumMod val="95000"/>
                    <a:lumOff val="5000"/>
                  </a:schemeClr>
                </a:solidFill>
              </a:rPr>
              <a:t>Halfbreeds- Oppose Patronage; James Garfield </a:t>
            </a:r>
          </a:p>
        </p:txBody>
      </p:sp>
    </p:spTree>
    <p:extLst>
      <p:ext uri="{BB962C8B-B14F-4D97-AF65-F5344CB8AC3E}">
        <p14:creationId xmlns:p14="http://schemas.microsoft.com/office/powerpoint/2010/main" val="3796590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638" y="474980"/>
            <a:ext cx="3963092" cy="49580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730" y="587970"/>
            <a:ext cx="7226300" cy="5346700"/>
          </a:xfrm>
          <a:prstGeom prst="rect">
            <a:avLst/>
          </a:prstGeom>
        </p:spPr>
      </p:pic>
      <p:sp>
        <p:nvSpPr>
          <p:cNvPr id="9" name="Rectangle 8"/>
          <p:cNvSpPr/>
          <p:nvPr/>
        </p:nvSpPr>
        <p:spPr>
          <a:xfrm>
            <a:off x="813891" y="5934670"/>
            <a:ext cx="985410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Ellis Island, New York (1892-1954)</a:t>
            </a:r>
            <a:endParaRPr lang="en-US" sz="5400" b="1" cap="none" spc="0" dirty="0">
              <a:ln/>
              <a:solidFill>
                <a:schemeClr val="accent4"/>
              </a:solidFill>
              <a:effectLst/>
            </a:endParaRPr>
          </a:p>
        </p:txBody>
      </p:sp>
      <p:sp>
        <p:nvSpPr>
          <p:cNvPr id="10" name="TextBox 9"/>
          <p:cNvSpPr txBox="1"/>
          <p:nvPr/>
        </p:nvSpPr>
        <p:spPr>
          <a:xfrm>
            <a:off x="426720" y="5608320"/>
            <a:ext cx="3556000" cy="369332"/>
          </a:xfrm>
          <a:prstGeom prst="rect">
            <a:avLst/>
          </a:prstGeom>
          <a:noFill/>
        </p:spPr>
        <p:txBody>
          <a:bodyPr wrap="square" rtlCol="0">
            <a:spAutoFit/>
          </a:bodyPr>
          <a:lstStyle/>
          <a:p>
            <a:r>
              <a:rPr lang="en-US" b="1" dirty="0" smtClean="0"/>
              <a:t>14 </a:t>
            </a:r>
            <a:r>
              <a:rPr lang="en-US" b="1" dirty="0"/>
              <a:t>d</a:t>
            </a:r>
            <a:r>
              <a:rPr lang="en-US" b="1" dirty="0" smtClean="0"/>
              <a:t>ay voyage in steerage </a:t>
            </a:r>
            <a:endParaRPr lang="en-US" b="1" dirty="0"/>
          </a:p>
        </p:txBody>
      </p:sp>
    </p:spTree>
    <p:extLst>
      <p:ext uri="{BB962C8B-B14F-4D97-AF65-F5344CB8AC3E}">
        <p14:creationId xmlns:p14="http://schemas.microsoft.com/office/powerpoint/2010/main" val="1541101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Pendleton Act</a:t>
            </a:r>
            <a:endParaRPr lang="en-US" dirty="0"/>
          </a:p>
        </p:txBody>
      </p:sp>
      <p:sp>
        <p:nvSpPr>
          <p:cNvPr id="3" name="Content Placeholder 2"/>
          <p:cNvSpPr>
            <a:spLocks noGrp="1"/>
          </p:cNvSpPr>
          <p:nvPr>
            <p:ph idx="1"/>
          </p:nvPr>
        </p:nvSpPr>
        <p:spPr/>
        <p:txBody>
          <a:bodyPr/>
          <a:lstStyle/>
          <a:p>
            <a:pPr marL="0" indent="0">
              <a:buNone/>
            </a:pPr>
            <a:r>
              <a:rPr lang="en-US" dirty="0" smtClean="0"/>
              <a:t>In response to Garfield's assassination required written examinations for government jobs </a:t>
            </a:r>
            <a:endParaRPr lang="en-US" dirty="0"/>
          </a:p>
        </p:txBody>
      </p:sp>
    </p:spTree>
    <p:extLst>
      <p:ext uri="{BB962C8B-B14F-4D97-AF65-F5344CB8AC3E}">
        <p14:creationId xmlns:p14="http://schemas.microsoft.com/office/powerpoint/2010/main" val="37225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rPr>
              <a:t>Election of 1884</a:t>
            </a:r>
            <a:endParaRPr lang="en-US" b="1" dirty="0"/>
          </a:p>
        </p:txBody>
      </p:sp>
      <p:sp>
        <p:nvSpPr>
          <p:cNvPr id="3" name="Content Placeholder 2"/>
          <p:cNvSpPr>
            <a:spLocks noGrp="1"/>
          </p:cNvSpPr>
          <p:nvPr>
            <p:ph idx="1"/>
          </p:nvPr>
        </p:nvSpPr>
        <p:spPr>
          <a:xfrm>
            <a:off x="838200" y="1825624"/>
            <a:ext cx="10515600" cy="4778375"/>
          </a:xfrm>
        </p:spPr>
        <p:txBody>
          <a:bodyPr/>
          <a:lstStyle/>
          <a:p>
            <a:r>
              <a:rPr lang="en-US" b="1" dirty="0">
                <a:solidFill>
                  <a:schemeClr val="tx1">
                    <a:lumMod val="95000"/>
                    <a:lumOff val="5000"/>
                  </a:schemeClr>
                </a:solidFill>
              </a:rPr>
              <a:t>Democrat Grover Cleveland</a:t>
            </a:r>
          </a:p>
          <a:p>
            <a:pPr lvl="1"/>
            <a:r>
              <a:rPr lang="en-US" b="1" dirty="0">
                <a:solidFill>
                  <a:schemeClr val="tx1">
                    <a:lumMod val="95000"/>
                    <a:lumOff val="5000"/>
                  </a:schemeClr>
                </a:solidFill>
              </a:rPr>
              <a:t>Reformer with a reputation for </a:t>
            </a:r>
            <a:r>
              <a:rPr lang="en-US" b="1" dirty="0" smtClean="0">
                <a:solidFill>
                  <a:schemeClr val="tx1">
                    <a:lumMod val="95000"/>
                    <a:lumOff val="5000"/>
                  </a:schemeClr>
                </a:solidFill>
              </a:rPr>
              <a:t>honesty</a:t>
            </a:r>
          </a:p>
          <a:p>
            <a:pPr lvl="1"/>
            <a:endParaRPr lang="en-US" b="1" dirty="0">
              <a:solidFill>
                <a:schemeClr val="tx1">
                  <a:lumMod val="95000"/>
                  <a:lumOff val="5000"/>
                </a:schemeClr>
              </a:solidFill>
            </a:endParaRPr>
          </a:p>
          <a:p>
            <a:r>
              <a:rPr lang="en-US" b="1" dirty="0">
                <a:solidFill>
                  <a:schemeClr val="tx1">
                    <a:lumMod val="95000"/>
                    <a:lumOff val="5000"/>
                  </a:schemeClr>
                </a:solidFill>
              </a:rPr>
              <a:t>Republican James Blaine</a:t>
            </a:r>
          </a:p>
          <a:p>
            <a:pPr lvl="1"/>
            <a:r>
              <a:rPr lang="en-US" b="1" dirty="0">
                <a:solidFill>
                  <a:schemeClr val="tx1">
                    <a:lumMod val="95000"/>
                    <a:lumOff val="5000"/>
                  </a:schemeClr>
                </a:solidFill>
              </a:rPr>
              <a:t>Rumored to have accepted </a:t>
            </a:r>
            <a:r>
              <a:rPr lang="en-US" b="1" dirty="0" smtClean="0">
                <a:solidFill>
                  <a:schemeClr val="tx1">
                    <a:lumMod val="95000"/>
                    <a:lumOff val="5000"/>
                  </a:schemeClr>
                </a:solidFill>
              </a:rPr>
              <a:t>bribes</a:t>
            </a:r>
          </a:p>
          <a:p>
            <a:pPr lvl="1"/>
            <a:endParaRPr lang="en-US" b="1" dirty="0">
              <a:solidFill>
                <a:schemeClr val="tx1">
                  <a:lumMod val="95000"/>
                  <a:lumOff val="5000"/>
                </a:schemeClr>
              </a:solidFill>
            </a:endParaRPr>
          </a:p>
          <a:p>
            <a:r>
              <a:rPr lang="en-US" b="1" u="sng" dirty="0" err="1">
                <a:solidFill>
                  <a:schemeClr val="tx1">
                    <a:lumMod val="95000"/>
                    <a:lumOff val="5000"/>
                  </a:schemeClr>
                </a:solidFill>
              </a:rPr>
              <a:t>Mugwumps</a:t>
            </a:r>
            <a:r>
              <a:rPr lang="en-US" b="1" dirty="0">
                <a:solidFill>
                  <a:schemeClr val="tx1">
                    <a:lumMod val="95000"/>
                    <a:lumOff val="5000"/>
                  </a:schemeClr>
                </a:solidFill>
              </a:rPr>
              <a:t>-  Republicans so unhappy with Blaine’s nomination that they supported Cleveland</a:t>
            </a:r>
          </a:p>
          <a:p>
            <a:endParaRPr lang="en-US" dirty="0"/>
          </a:p>
        </p:txBody>
      </p:sp>
    </p:spTree>
    <p:extLst>
      <p:ext uri="{BB962C8B-B14F-4D97-AF65-F5344CB8AC3E}">
        <p14:creationId xmlns:p14="http://schemas.microsoft.com/office/powerpoint/2010/main" val="3651269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amhist.ist.unomaha.edu/module_files/Election%201884%20Resul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137" y="365125"/>
            <a:ext cx="11003863" cy="621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665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President Cleveland</a:t>
            </a:r>
            <a:endParaRPr lang="en-US" b="1" dirty="0"/>
          </a:p>
        </p:txBody>
      </p:sp>
      <p:sp>
        <p:nvSpPr>
          <p:cNvPr id="3" name="Content Placeholder 2"/>
          <p:cNvSpPr>
            <a:spLocks noGrp="1"/>
          </p:cNvSpPr>
          <p:nvPr>
            <p:ph idx="1"/>
          </p:nvPr>
        </p:nvSpPr>
        <p:spPr/>
        <p:txBody>
          <a:bodyPr/>
          <a:lstStyle/>
          <a:p>
            <a:r>
              <a:rPr lang="en-US" b="1" dirty="0">
                <a:solidFill>
                  <a:schemeClr val="tx1">
                    <a:lumMod val="95000"/>
                    <a:lumOff val="5000"/>
                  </a:schemeClr>
                </a:solidFill>
              </a:rPr>
              <a:t>Not </a:t>
            </a:r>
            <a:r>
              <a:rPr lang="en-US" b="1" dirty="0" smtClean="0">
                <a:solidFill>
                  <a:schemeClr val="tx1">
                    <a:lumMod val="95000"/>
                    <a:lumOff val="5000"/>
                  </a:schemeClr>
                </a:solidFill>
              </a:rPr>
              <a:t>Spectacular</a:t>
            </a:r>
          </a:p>
          <a:p>
            <a:endParaRPr lang="en-US" b="1" dirty="0">
              <a:solidFill>
                <a:schemeClr val="tx1">
                  <a:lumMod val="95000"/>
                  <a:lumOff val="5000"/>
                </a:schemeClr>
              </a:solidFill>
            </a:endParaRPr>
          </a:p>
          <a:p>
            <a:r>
              <a:rPr lang="en-US" b="1" dirty="0">
                <a:solidFill>
                  <a:schemeClr val="tx1">
                    <a:lumMod val="95000"/>
                    <a:lumOff val="5000"/>
                  </a:schemeClr>
                </a:solidFill>
              </a:rPr>
              <a:t>Created the Interstate Commerce Commission (ICC)- first federal law to regulate interstate </a:t>
            </a:r>
            <a:r>
              <a:rPr lang="en-US" b="1" dirty="0" smtClean="0">
                <a:solidFill>
                  <a:schemeClr val="tx1">
                    <a:lumMod val="95000"/>
                    <a:lumOff val="5000"/>
                  </a:schemeClr>
                </a:solidFill>
              </a:rPr>
              <a:t>commerce</a:t>
            </a:r>
          </a:p>
          <a:p>
            <a:endParaRPr lang="en-US" b="1" dirty="0">
              <a:solidFill>
                <a:schemeClr val="tx1">
                  <a:lumMod val="95000"/>
                  <a:lumOff val="5000"/>
                </a:schemeClr>
              </a:solidFill>
            </a:endParaRPr>
          </a:p>
          <a:p>
            <a:r>
              <a:rPr lang="en-US" b="1" dirty="0">
                <a:solidFill>
                  <a:schemeClr val="tx1">
                    <a:lumMod val="95000"/>
                    <a:lumOff val="5000"/>
                  </a:schemeClr>
                </a:solidFill>
              </a:rPr>
              <a:t>Big debates over Tariffs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152" y="3491992"/>
            <a:ext cx="1889887" cy="3100498"/>
          </a:xfrm>
          <a:prstGeom prst="rect">
            <a:avLst/>
          </a:prstGeom>
        </p:spPr>
      </p:pic>
    </p:spTree>
    <p:extLst>
      <p:ext uri="{BB962C8B-B14F-4D97-AF65-F5344CB8AC3E}">
        <p14:creationId xmlns:p14="http://schemas.microsoft.com/office/powerpoint/2010/main" val="250769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1884</a:t>
            </a:r>
            <a:endParaRPr lang="en-US" dirty="0"/>
          </a:p>
        </p:txBody>
      </p:sp>
      <p:sp>
        <p:nvSpPr>
          <p:cNvPr id="3" name="Content Placeholder 2"/>
          <p:cNvSpPr>
            <a:spLocks noGrp="1"/>
          </p:cNvSpPr>
          <p:nvPr>
            <p:ph idx="1"/>
          </p:nvPr>
        </p:nvSpPr>
        <p:spPr/>
        <p:txBody>
          <a:bodyPr/>
          <a:lstStyle/>
          <a:p>
            <a:r>
              <a:rPr lang="en-US" b="1" dirty="0">
                <a:solidFill>
                  <a:schemeClr val="tx1">
                    <a:lumMod val="95000"/>
                    <a:lumOff val="5000"/>
                  </a:schemeClr>
                </a:solidFill>
              </a:rPr>
              <a:t>Republican Benjamin Harrison- Supported High Tariffs</a:t>
            </a:r>
          </a:p>
          <a:p>
            <a:r>
              <a:rPr lang="en-US" b="1" dirty="0">
                <a:solidFill>
                  <a:schemeClr val="tx1">
                    <a:lumMod val="95000"/>
                    <a:lumOff val="5000"/>
                  </a:schemeClr>
                </a:solidFill>
              </a:rPr>
              <a:t>Democrat Grover Cleveland-Opposed High Tariffs</a:t>
            </a:r>
          </a:p>
          <a:p>
            <a:endParaRPr lang="en-US" dirty="0"/>
          </a:p>
        </p:txBody>
      </p:sp>
      <p:pic>
        <p:nvPicPr>
          <p:cNvPr id="4" name="Picture 5" descr="http://images3.wikia.nocookie.net/__cb20090219015058/president/images/c/c5/Electoralcollege1888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880" y="2938716"/>
            <a:ext cx="10123424"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361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Fighting Big Business</a:t>
            </a:r>
            <a:endParaRPr lang="en-US" b="1" dirty="0"/>
          </a:p>
        </p:txBody>
      </p:sp>
      <p:sp>
        <p:nvSpPr>
          <p:cNvPr id="3" name="Content Placeholder 2"/>
          <p:cNvSpPr>
            <a:spLocks noGrp="1"/>
          </p:cNvSpPr>
          <p:nvPr>
            <p:ph idx="1"/>
          </p:nvPr>
        </p:nvSpPr>
        <p:spPr/>
        <p:txBody>
          <a:bodyPr/>
          <a:lstStyle/>
          <a:p>
            <a:r>
              <a:rPr lang="en-US" b="1" dirty="0">
                <a:solidFill>
                  <a:schemeClr val="tx1">
                    <a:lumMod val="95000"/>
                    <a:lumOff val="5000"/>
                  </a:schemeClr>
                </a:solidFill>
              </a:rPr>
              <a:t>McKinley Tariff</a:t>
            </a:r>
          </a:p>
          <a:p>
            <a:pPr lvl="1"/>
            <a:r>
              <a:rPr lang="en-US" sz="2800" b="1" dirty="0">
                <a:solidFill>
                  <a:schemeClr val="tx1">
                    <a:lumMod val="95000"/>
                    <a:lumOff val="5000"/>
                  </a:schemeClr>
                </a:solidFill>
              </a:rPr>
              <a:t>Raised tariffs on many goods</a:t>
            </a:r>
          </a:p>
          <a:p>
            <a:pPr lvl="1"/>
            <a:r>
              <a:rPr lang="en-US" sz="2800" b="1" dirty="0">
                <a:solidFill>
                  <a:schemeClr val="tx1">
                    <a:lumMod val="95000"/>
                    <a:lumOff val="5000"/>
                  </a:schemeClr>
                </a:solidFill>
              </a:rPr>
              <a:t>Caused an increase in prices of goods</a:t>
            </a:r>
          </a:p>
          <a:p>
            <a:pPr lvl="1"/>
            <a:r>
              <a:rPr lang="en-US" sz="2800" b="1" dirty="0">
                <a:solidFill>
                  <a:schemeClr val="tx1">
                    <a:lumMod val="95000"/>
                    <a:lumOff val="5000"/>
                  </a:schemeClr>
                </a:solidFill>
              </a:rPr>
              <a:t>Benjamin Harrison is </a:t>
            </a:r>
            <a:r>
              <a:rPr lang="en-US" sz="2800" b="1" dirty="0" smtClean="0">
                <a:solidFill>
                  <a:schemeClr val="tx1">
                    <a:lumMod val="95000"/>
                    <a:lumOff val="5000"/>
                  </a:schemeClr>
                </a:solidFill>
              </a:rPr>
              <a:t>blamed</a:t>
            </a:r>
          </a:p>
          <a:p>
            <a:pPr marL="457200" lvl="1" indent="0">
              <a:buNone/>
            </a:pPr>
            <a:endParaRPr lang="en-US" sz="2800" b="1" dirty="0">
              <a:solidFill>
                <a:schemeClr val="tx1">
                  <a:lumMod val="95000"/>
                  <a:lumOff val="5000"/>
                </a:schemeClr>
              </a:solidFill>
            </a:endParaRPr>
          </a:p>
          <a:p>
            <a:r>
              <a:rPr lang="en-US" b="1" dirty="0">
                <a:solidFill>
                  <a:schemeClr val="tx1">
                    <a:lumMod val="95000"/>
                    <a:lumOff val="5000"/>
                  </a:schemeClr>
                </a:solidFill>
              </a:rPr>
              <a:t>Sherman Antitrust Act</a:t>
            </a:r>
          </a:p>
          <a:p>
            <a:pPr lvl="1"/>
            <a:r>
              <a:rPr lang="en-US" sz="2800" b="1" dirty="0">
                <a:solidFill>
                  <a:schemeClr val="tx1">
                    <a:lumMod val="95000"/>
                    <a:lumOff val="5000"/>
                  </a:schemeClr>
                </a:solidFill>
              </a:rPr>
              <a:t>Outlaws Monopolies</a:t>
            </a:r>
          </a:p>
          <a:p>
            <a:pPr lvl="1"/>
            <a:r>
              <a:rPr lang="en-US" sz="2800" b="1" dirty="0">
                <a:solidFill>
                  <a:schemeClr val="tx1">
                    <a:lumMod val="95000"/>
                    <a:lumOff val="5000"/>
                  </a:schemeClr>
                </a:solidFill>
              </a:rPr>
              <a:t>Law does not have teeth</a:t>
            </a:r>
          </a:p>
          <a:p>
            <a:endParaRPr lang="en-US" dirty="0"/>
          </a:p>
        </p:txBody>
      </p:sp>
    </p:spTree>
    <p:extLst>
      <p:ext uri="{BB962C8B-B14F-4D97-AF65-F5344CB8AC3E}">
        <p14:creationId xmlns:p14="http://schemas.microsoft.com/office/powerpoint/2010/main" val="518532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Helping Urban Poor</a:t>
            </a:r>
            <a:endParaRPr lang="en-US" b="1" dirty="0"/>
          </a:p>
        </p:txBody>
      </p:sp>
      <p:sp>
        <p:nvSpPr>
          <p:cNvPr id="3" name="Content Placeholder 2"/>
          <p:cNvSpPr>
            <a:spLocks noGrp="1"/>
          </p:cNvSpPr>
          <p:nvPr>
            <p:ph idx="1"/>
          </p:nvPr>
        </p:nvSpPr>
        <p:spPr/>
        <p:txBody>
          <a:bodyPr/>
          <a:lstStyle/>
          <a:p>
            <a:pPr marL="548640" indent="-411480" fontAlgn="auto">
              <a:spcAft>
                <a:spcPts val="0"/>
              </a:spcAft>
              <a:buClr>
                <a:schemeClr val="tx1">
                  <a:shade val="95000"/>
                </a:schemeClr>
              </a:buClr>
              <a:buFont typeface="Wingdings 2"/>
              <a:buChar char=""/>
              <a:defRPr/>
            </a:pPr>
            <a:r>
              <a:rPr lang="en-US" b="1" dirty="0">
                <a:solidFill>
                  <a:schemeClr val="tx1">
                    <a:lumMod val="95000"/>
                    <a:lumOff val="5000"/>
                  </a:schemeClr>
                </a:solidFill>
              </a:rPr>
              <a:t>The Salvation Army and YMCA-  Combines faith and the interest in reform</a:t>
            </a:r>
          </a:p>
          <a:p>
            <a:pPr marL="548640" indent="-411480" fontAlgn="auto">
              <a:spcAft>
                <a:spcPts val="0"/>
              </a:spcAft>
              <a:buClr>
                <a:schemeClr val="tx1">
                  <a:shade val="95000"/>
                </a:schemeClr>
              </a:buClr>
              <a:buFont typeface="Wingdings 2"/>
              <a:buChar char=""/>
              <a:defRPr/>
            </a:pPr>
            <a:r>
              <a:rPr lang="en-US" b="1" dirty="0">
                <a:solidFill>
                  <a:schemeClr val="tx1">
                    <a:lumMod val="95000"/>
                    <a:lumOff val="5000"/>
                  </a:schemeClr>
                </a:solidFill>
              </a:rPr>
              <a:t>The Settlement House Movement</a:t>
            </a:r>
          </a:p>
          <a:p>
            <a:pPr marL="868680" lvl="1" indent="-283464" fontAlgn="auto">
              <a:spcAft>
                <a:spcPts val="0"/>
              </a:spcAft>
              <a:buFont typeface="Wingdings 2"/>
              <a:buChar char=""/>
              <a:defRPr/>
            </a:pPr>
            <a:r>
              <a:rPr lang="en-US" b="1" dirty="0">
                <a:solidFill>
                  <a:schemeClr val="tx1">
                    <a:lumMod val="95000"/>
                    <a:lumOff val="5000"/>
                  </a:schemeClr>
                </a:solidFill>
              </a:rPr>
              <a:t>Houses to help poor people; specifically women</a:t>
            </a:r>
          </a:p>
          <a:p>
            <a:pPr marL="868680" lvl="1" indent="-283464" fontAlgn="auto">
              <a:spcAft>
                <a:spcPts val="0"/>
              </a:spcAft>
              <a:buFont typeface="Wingdings 2"/>
              <a:buChar char=""/>
              <a:defRPr/>
            </a:pPr>
            <a:r>
              <a:rPr lang="en-US" b="1" dirty="0">
                <a:solidFill>
                  <a:schemeClr val="tx1">
                    <a:lumMod val="95000"/>
                    <a:lumOff val="5000"/>
                  </a:schemeClr>
                </a:solidFill>
              </a:rPr>
              <a:t>Jane Addams- Hull House</a:t>
            </a:r>
          </a:p>
          <a:p>
            <a:pPr marL="548640" indent="-411480" fontAlgn="auto">
              <a:spcAft>
                <a:spcPts val="0"/>
              </a:spcAft>
              <a:buClr>
                <a:schemeClr val="tx1">
                  <a:shade val="95000"/>
                </a:schemeClr>
              </a:buClr>
              <a:buFont typeface="Wingdings 2"/>
              <a:buChar char=""/>
              <a:defRPr/>
            </a:pPr>
            <a:r>
              <a:rPr lang="en-US" b="1" dirty="0">
                <a:solidFill>
                  <a:schemeClr val="tx1">
                    <a:lumMod val="95000"/>
                    <a:lumOff val="5000"/>
                  </a:schemeClr>
                </a:solidFill>
              </a:rPr>
              <a:t>Public Schools</a:t>
            </a:r>
          </a:p>
          <a:p>
            <a:pPr marL="868680" lvl="1" indent="-283464" fontAlgn="auto">
              <a:spcAft>
                <a:spcPts val="0"/>
              </a:spcAft>
              <a:buFont typeface="Wingdings 2"/>
              <a:buChar char=""/>
              <a:defRPr/>
            </a:pPr>
            <a:r>
              <a:rPr lang="en-US" b="1" dirty="0">
                <a:solidFill>
                  <a:schemeClr val="tx1">
                    <a:lumMod val="95000"/>
                    <a:lumOff val="5000"/>
                  </a:schemeClr>
                </a:solidFill>
              </a:rPr>
              <a:t>Americanization- Teaching English and </a:t>
            </a:r>
            <a:r>
              <a:rPr lang="en-US" b="1" dirty="0">
                <a:solidFill>
                  <a:schemeClr val="bg1"/>
                </a:solidFill>
              </a:rPr>
              <a:t>American History</a:t>
            </a:r>
          </a:p>
          <a:p>
            <a:pPr marL="868680" lvl="1" indent="-283464" fontAlgn="auto">
              <a:spcAft>
                <a:spcPts val="0"/>
              </a:spcAft>
              <a:buFont typeface="Wingdings 2"/>
              <a:buChar char=""/>
              <a:defRPr/>
            </a:pPr>
            <a:r>
              <a:rPr lang="en-US" b="1" dirty="0"/>
              <a:t>Discipline and work ethic</a:t>
            </a:r>
          </a:p>
          <a:p>
            <a:pPr marL="868680" lvl="1" indent="-283464" fontAlgn="auto">
              <a:spcAft>
                <a:spcPts val="0"/>
              </a:spcAft>
              <a:buFont typeface="Wingdings 2"/>
              <a:buChar char=""/>
              <a:defRPr/>
            </a:pPr>
            <a:r>
              <a:rPr lang="en-US" b="1" dirty="0"/>
              <a:t>Punctuality, neatness, and efficiency</a:t>
            </a:r>
          </a:p>
          <a:p>
            <a:pPr marL="868680" lvl="1" indent="-283464" fontAlgn="auto">
              <a:spcAft>
                <a:spcPts val="0"/>
              </a:spcAft>
              <a:buFont typeface="Wingdings 2"/>
              <a:buChar char=""/>
              <a:defRPr/>
            </a:pPr>
            <a:r>
              <a:rPr lang="en-US" b="1" dirty="0"/>
              <a:t>Three R’s-Reading  writing , Arithmetic</a:t>
            </a:r>
          </a:p>
          <a:p>
            <a:endParaRPr lang="en-US" dirty="0"/>
          </a:p>
        </p:txBody>
      </p:sp>
    </p:spTree>
    <p:extLst>
      <p:ext uri="{BB962C8B-B14F-4D97-AF65-F5344CB8AC3E}">
        <p14:creationId xmlns:p14="http://schemas.microsoft.com/office/powerpoint/2010/main" val="820391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D57E8A-687D-48C0-8109-03AE5362A316}" type="slidenum">
              <a:rPr lang="en-US" altLang="en-US"/>
              <a:pPr/>
              <a:t>37</a:t>
            </a:fld>
            <a:endParaRPr lang="en-US" altLang="en-US"/>
          </a:p>
        </p:txBody>
      </p:sp>
      <p:sp>
        <p:nvSpPr>
          <p:cNvPr id="71682" name="Rectangle 2"/>
          <p:cNvSpPr>
            <a:spLocks noGrp="1" noChangeArrowheads="1"/>
          </p:cNvSpPr>
          <p:nvPr>
            <p:ph type="title"/>
          </p:nvPr>
        </p:nvSpPr>
        <p:spPr/>
        <p:txBody>
          <a:bodyPr/>
          <a:lstStyle/>
          <a:p>
            <a:r>
              <a:rPr lang="en-US" b="1" dirty="0"/>
              <a:t>Populism:</a:t>
            </a:r>
          </a:p>
        </p:txBody>
      </p:sp>
      <p:sp>
        <p:nvSpPr>
          <p:cNvPr id="71683" name="Rectangle 3"/>
          <p:cNvSpPr>
            <a:spLocks noGrp="1" noChangeArrowheads="1"/>
          </p:cNvSpPr>
          <p:nvPr>
            <p:ph type="body" idx="1"/>
          </p:nvPr>
        </p:nvSpPr>
        <p:spPr>
          <a:xfrm>
            <a:off x="3200400" y="1219200"/>
            <a:ext cx="1219200" cy="457200"/>
          </a:xfrm>
          <a:solidFill>
            <a:schemeClr val="bg2"/>
          </a:solidFill>
        </p:spPr>
        <p:txBody>
          <a:bodyPr>
            <a:normAutofit fontScale="77500" lnSpcReduction="20000"/>
          </a:bodyPr>
          <a:lstStyle/>
          <a:p>
            <a:r>
              <a:rPr lang="en-US" b="1" dirty="0">
                <a:solidFill>
                  <a:schemeClr val="tx1">
                    <a:lumMod val="95000"/>
                    <a:lumOff val="5000"/>
                  </a:schemeClr>
                </a:solidFill>
              </a:rPr>
              <a:t>What?  </a:t>
            </a:r>
          </a:p>
        </p:txBody>
      </p:sp>
      <p:sp>
        <p:nvSpPr>
          <p:cNvPr id="71689" name="Text Box 9"/>
          <p:cNvSpPr txBox="1">
            <a:spLocks noChangeArrowheads="1"/>
          </p:cNvSpPr>
          <p:nvPr/>
        </p:nvSpPr>
        <p:spPr bwMode="auto">
          <a:xfrm>
            <a:off x="3733800" y="1828801"/>
            <a:ext cx="632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b="1" dirty="0">
                <a:latin typeface="Tahoma" panose="020B0604030504040204" pitchFamily="34" charset="0"/>
              </a:rPr>
              <a:t>Political movement that tried to help out the nation’s struggling farmers </a:t>
            </a:r>
          </a:p>
        </p:txBody>
      </p:sp>
      <p:pic>
        <p:nvPicPr>
          <p:cNvPr id="71698" name="Picture 18" descr="farm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880" y="2674800"/>
            <a:ext cx="8099552" cy="36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6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additive="base">
                                        <p:cTn id="7" dur="500" fill="hold"/>
                                        <p:tgtEl>
                                          <p:spTgt spid="71689"/>
                                        </p:tgtEl>
                                        <p:attrNameLst>
                                          <p:attrName>ppt_x</p:attrName>
                                        </p:attrNameLst>
                                      </p:cBhvr>
                                      <p:tavLst>
                                        <p:tav tm="0">
                                          <p:val>
                                            <p:strVal val="0-#ppt_w/2"/>
                                          </p:val>
                                        </p:tav>
                                        <p:tav tm="100000">
                                          <p:val>
                                            <p:strVal val="#ppt_x"/>
                                          </p:val>
                                        </p:tav>
                                      </p:tavLst>
                                    </p:anim>
                                    <p:anim calcmode="lin" valueType="num">
                                      <p:cBhvr additive="base">
                                        <p:cTn id="8" dur="500" fill="hold"/>
                                        <p:tgtEl>
                                          <p:spTgt spid="71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F8F8D3E-E1EA-4C64-8740-5A2D9F9DDC23}" type="slidenum">
              <a:rPr lang="en-US" altLang="en-US"/>
              <a:pPr/>
              <a:t>38</a:t>
            </a:fld>
            <a:endParaRPr lang="en-US" altLang="en-US"/>
          </a:p>
        </p:txBody>
      </p:sp>
      <p:sp>
        <p:nvSpPr>
          <p:cNvPr id="125954" name="Rectangle 2"/>
          <p:cNvSpPr>
            <a:spLocks noGrp="1" noChangeArrowheads="1"/>
          </p:cNvSpPr>
          <p:nvPr>
            <p:ph type="title"/>
          </p:nvPr>
        </p:nvSpPr>
        <p:spPr/>
        <p:txBody>
          <a:bodyPr/>
          <a:lstStyle/>
          <a:p>
            <a:r>
              <a:rPr lang="en-US" b="1" dirty="0"/>
              <a:t>Populism</a:t>
            </a:r>
          </a:p>
        </p:txBody>
      </p:sp>
      <p:sp>
        <p:nvSpPr>
          <p:cNvPr id="125955" name="Rectangle 3"/>
          <p:cNvSpPr>
            <a:spLocks noGrp="1" noChangeArrowheads="1"/>
          </p:cNvSpPr>
          <p:nvPr>
            <p:ph type="body" idx="1"/>
          </p:nvPr>
        </p:nvSpPr>
        <p:spPr>
          <a:xfrm>
            <a:off x="3254375" y="1219200"/>
            <a:ext cx="1143000" cy="457200"/>
          </a:xfrm>
          <a:solidFill>
            <a:schemeClr val="bg2"/>
          </a:solidFill>
        </p:spPr>
        <p:txBody>
          <a:bodyPr>
            <a:normAutofit fontScale="85000" lnSpcReduction="10000"/>
          </a:bodyPr>
          <a:lstStyle/>
          <a:p>
            <a:r>
              <a:rPr lang="en-US" dirty="0">
                <a:solidFill>
                  <a:schemeClr val="tx1">
                    <a:lumMod val="95000"/>
                    <a:lumOff val="5000"/>
                  </a:schemeClr>
                </a:solidFill>
              </a:rPr>
              <a:t>Why?  </a:t>
            </a:r>
          </a:p>
        </p:txBody>
      </p:sp>
      <p:sp>
        <p:nvSpPr>
          <p:cNvPr id="125956" name="Text Box 4"/>
          <p:cNvSpPr txBox="1">
            <a:spLocks noChangeArrowheads="1"/>
          </p:cNvSpPr>
          <p:nvPr/>
        </p:nvSpPr>
        <p:spPr bwMode="auto">
          <a:xfrm>
            <a:off x="7162800" y="2362201"/>
            <a:ext cx="3276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Tahoma" panose="020B0604030504040204" pitchFamily="34" charset="0"/>
              </a:rPr>
              <a:t>1.  </a:t>
            </a:r>
            <a:r>
              <a:rPr lang="en-US" sz="2000" b="1" dirty="0">
                <a:latin typeface="Tahoma" panose="020B0604030504040204" pitchFamily="34" charset="0"/>
              </a:rPr>
              <a:t>Mechanization</a:t>
            </a:r>
            <a:r>
              <a:rPr lang="en-US" sz="2000" dirty="0">
                <a:latin typeface="Tahoma" panose="020B0604030504040204" pitchFamily="34" charset="0"/>
              </a:rPr>
              <a:t> - More machines = more debt</a:t>
            </a:r>
          </a:p>
        </p:txBody>
      </p:sp>
      <p:sp>
        <p:nvSpPr>
          <p:cNvPr id="125957" name="Text Box 5"/>
          <p:cNvSpPr txBox="1">
            <a:spLocks noChangeArrowheads="1"/>
          </p:cNvSpPr>
          <p:nvPr/>
        </p:nvSpPr>
        <p:spPr bwMode="auto">
          <a:xfrm>
            <a:off x="7335520" y="4582407"/>
            <a:ext cx="312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Tahoma" panose="020B0604030504040204" pitchFamily="34" charset="0"/>
              </a:rPr>
              <a:t>2.  </a:t>
            </a:r>
            <a:r>
              <a:rPr lang="en-US" sz="2000" b="1" dirty="0">
                <a:latin typeface="Tahoma" panose="020B0604030504040204" pitchFamily="34" charset="0"/>
              </a:rPr>
              <a:t>New Farm Land</a:t>
            </a:r>
            <a:r>
              <a:rPr lang="en-US" sz="2000" dirty="0">
                <a:latin typeface="Tahoma" panose="020B0604030504040204" pitchFamily="34" charset="0"/>
              </a:rPr>
              <a:t> More land (on credit) = more debt</a:t>
            </a:r>
          </a:p>
        </p:txBody>
      </p:sp>
      <p:sp>
        <p:nvSpPr>
          <p:cNvPr id="125959" name="Text Box 7"/>
          <p:cNvSpPr txBox="1">
            <a:spLocks noChangeArrowheads="1"/>
          </p:cNvSpPr>
          <p:nvPr/>
        </p:nvSpPr>
        <p:spPr bwMode="auto">
          <a:xfrm>
            <a:off x="4572000" y="12192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Farmers were in trouble because of...</a:t>
            </a:r>
            <a:endParaRPr lang="en-US" sz="2000" b="1" dirty="0">
              <a:latin typeface="Times New Roman" panose="02020603050405020304" pitchFamily="18" charset="0"/>
            </a:endParaRPr>
          </a:p>
        </p:txBody>
      </p:sp>
      <p:pic>
        <p:nvPicPr>
          <p:cNvPr id="125964" name="Picture 12" descr="steamttr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024856"/>
            <a:ext cx="5753100" cy="433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59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 calcmode="lin" valueType="num">
                                      <p:cBhvr additive="base">
                                        <p:cTn id="7" dur="500" fill="hold"/>
                                        <p:tgtEl>
                                          <p:spTgt spid="125956"/>
                                        </p:tgtEl>
                                        <p:attrNameLst>
                                          <p:attrName>ppt_x</p:attrName>
                                        </p:attrNameLst>
                                      </p:cBhvr>
                                      <p:tavLst>
                                        <p:tav tm="0">
                                          <p:val>
                                            <p:strVal val="0-#ppt_w/2"/>
                                          </p:val>
                                        </p:tav>
                                        <p:tav tm="100000">
                                          <p:val>
                                            <p:strVal val="#ppt_x"/>
                                          </p:val>
                                        </p:tav>
                                      </p:tavLst>
                                    </p:anim>
                                    <p:anim calcmode="lin" valueType="num">
                                      <p:cBhvr additive="base">
                                        <p:cTn id="8" dur="500" fill="hold"/>
                                        <p:tgtEl>
                                          <p:spTgt spid="1259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7"/>
                                        </p:tgtEl>
                                        <p:attrNameLst>
                                          <p:attrName>style.visibility</p:attrName>
                                        </p:attrNameLst>
                                      </p:cBhvr>
                                      <p:to>
                                        <p:strVal val="visible"/>
                                      </p:to>
                                    </p:set>
                                    <p:anim calcmode="lin" valueType="num">
                                      <p:cBhvr additive="base">
                                        <p:cTn id="13" dur="500" fill="hold"/>
                                        <p:tgtEl>
                                          <p:spTgt spid="125957"/>
                                        </p:tgtEl>
                                        <p:attrNameLst>
                                          <p:attrName>ppt_x</p:attrName>
                                        </p:attrNameLst>
                                      </p:cBhvr>
                                      <p:tavLst>
                                        <p:tav tm="0">
                                          <p:val>
                                            <p:strVal val="0-#ppt_w/2"/>
                                          </p:val>
                                        </p:tav>
                                        <p:tav tm="100000">
                                          <p:val>
                                            <p:strVal val="#ppt_x"/>
                                          </p:val>
                                        </p:tav>
                                      </p:tavLst>
                                    </p:anim>
                                    <p:anim calcmode="lin" valueType="num">
                                      <p:cBhvr additive="base">
                                        <p:cTn id="14" dur="500" fill="hold"/>
                                        <p:tgtEl>
                                          <p:spTgt spid="125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P spid="12595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354E938-08E2-449C-957C-8F55ABC8E8A9}" type="slidenum">
              <a:rPr lang="en-US" altLang="en-US"/>
              <a:pPr/>
              <a:t>39</a:t>
            </a:fld>
            <a:endParaRPr lang="en-US" altLang="en-US"/>
          </a:p>
        </p:txBody>
      </p:sp>
      <p:sp>
        <p:nvSpPr>
          <p:cNvPr id="143362" name="Rectangle 1026"/>
          <p:cNvSpPr>
            <a:spLocks noGrp="1" noChangeArrowheads="1"/>
          </p:cNvSpPr>
          <p:nvPr>
            <p:ph type="title"/>
          </p:nvPr>
        </p:nvSpPr>
        <p:spPr/>
        <p:txBody>
          <a:bodyPr/>
          <a:lstStyle/>
          <a:p>
            <a:r>
              <a:rPr lang="en-US" b="1" dirty="0"/>
              <a:t>Populism</a:t>
            </a:r>
          </a:p>
        </p:txBody>
      </p:sp>
      <p:sp>
        <p:nvSpPr>
          <p:cNvPr id="143363" name="Rectangle 1027"/>
          <p:cNvSpPr>
            <a:spLocks noGrp="1" noChangeArrowheads="1"/>
          </p:cNvSpPr>
          <p:nvPr>
            <p:ph type="body" idx="1"/>
          </p:nvPr>
        </p:nvSpPr>
        <p:spPr>
          <a:xfrm>
            <a:off x="3200400" y="1219200"/>
            <a:ext cx="1143000" cy="457200"/>
          </a:xfrm>
          <a:solidFill>
            <a:schemeClr val="bg2"/>
          </a:solidFill>
        </p:spPr>
        <p:txBody>
          <a:bodyPr>
            <a:normAutofit fontScale="85000" lnSpcReduction="10000"/>
          </a:bodyPr>
          <a:lstStyle/>
          <a:p>
            <a:r>
              <a:rPr lang="en-US" b="1" dirty="0">
                <a:solidFill>
                  <a:schemeClr val="tx1">
                    <a:lumMod val="95000"/>
                    <a:lumOff val="5000"/>
                  </a:schemeClr>
                </a:solidFill>
              </a:rPr>
              <a:t>Why?  </a:t>
            </a:r>
          </a:p>
        </p:txBody>
      </p:sp>
      <p:sp>
        <p:nvSpPr>
          <p:cNvPr id="143364" name="Text Box 1028"/>
          <p:cNvSpPr txBox="1">
            <a:spLocks noChangeArrowheads="1"/>
          </p:cNvSpPr>
          <p:nvPr/>
        </p:nvSpPr>
        <p:spPr bwMode="auto">
          <a:xfrm>
            <a:off x="7162800" y="2362201"/>
            <a:ext cx="3276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Tahoma" panose="020B0604030504040204" pitchFamily="34" charset="0"/>
              </a:rPr>
              <a:t>3.  </a:t>
            </a:r>
            <a:r>
              <a:rPr lang="en-US" sz="2000" b="1" dirty="0">
                <a:latin typeface="Tahoma" panose="020B0604030504040204" pitchFamily="34" charset="0"/>
              </a:rPr>
              <a:t>Specialization of Crops</a:t>
            </a:r>
            <a:r>
              <a:rPr lang="en-US" sz="2000" dirty="0">
                <a:latin typeface="Tahoma" panose="020B0604030504040204" pitchFamily="34" charset="0"/>
              </a:rPr>
              <a:t> - Farmers only raise one crop (leads to trouble if that crop has problems)</a:t>
            </a:r>
          </a:p>
        </p:txBody>
      </p:sp>
      <p:sp>
        <p:nvSpPr>
          <p:cNvPr id="143365" name="Text Box 1029"/>
          <p:cNvSpPr txBox="1">
            <a:spLocks noChangeArrowheads="1"/>
          </p:cNvSpPr>
          <p:nvPr/>
        </p:nvSpPr>
        <p:spPr bwMode="auto">
          <a:xfrm>
            <a:off x="7239000" y="4683613"/>
            <a:ext cx="312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Tahoma" panose="020B0604030504040204" pitchFamily="34" charset="0"/>
              </a:rPr>
              <a:t>4. </a:t>
            </a:r>
            <a:r>
              <a:rPr lang="en-US" sz="2000" b="1" dirty="0">
                <a:latin typeface="Tahoma" panose="020B0604030504040204" pitchFamily="34" charset="0"/>
              </a:rPr>
              <a:t>Disasters</a:t>
            </a:r>
            <a:r>
              <a:rPr lang="en-US" sz="2000" dirty="0">
                <a:latin typeface="Tahoma" panose="020B0604030504040204" pitchFamily="34" charset="0"/>
              </a:rPr>
              <a:t> - floods, boll-weevil, grasshoppers</a:t>
            </a:r>
          </a:p>
        </p:txBody>
      </p:sp>
      <p:sp>
        <p:nvSpPr>
          <p:cNvPr id="143366" name="Text Box 1030"/>
          <p:cNvSpPr txBox="1">
            <a:spLocks noChangeArrowheads="1"/>
          </p:cNvSpPr>
          <p:nvPr/>
        </p:nvSpPr>
        <p:spPr bwMode="auto">
          <a:xfrm>
            <a:off x="4572000" y="1219200"/>
            <a:ext cx="579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Farmers were in trouble because of...</a:t>
            </a:r>
            <a:endParaRPr lang="en-US" sz="2000" b="1" dirty="0">
              <a:latin typeface="Times New Roman" panose="02020603050405020304" pitchFamily="18" charset="0"/>
            </a:endParaRPr>
          </a:p>
        </p:txBody>
      </p:sp>
      <p:pic>
        <p:nvPicPr>
          <p:cNvPr id="143369" name="Picture 1033" descr="grasshoppe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20900"/>
            <a:ext cx="5105400" cy="380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7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500" fill="hold"/>
                                        <p:tgtEl>
                                          <p:spTgt spid="143364"/>
                                        </p:tgtEl>
                                        <p:attrNameLst>
                                          <p:attrName>ppt_x</p:attrName>
                                        </p:attrNameLst>
                                      </p:cBhvr>
                                      <p:tavLst>
                                        <p:tav tm="0">
                                          <p:val>
                                            <p:strVal val="0-#ppt_w/2"/>
                                          </p:val>
                                        </p:tav>
                                        <p:tav tm="100000">
                                          <p:val>
                                            <p:strVal val="#ppt_x"/>
                                          </p:val>
                                        </p:tav>
                                      </p:tavLst>
                                    </p:anim>
                                    <p:anim calcmode="lin" valueType="num">
                                      <p:cBhvr additive="base">
                                        <p:cTn id="8" dur="500" fill="hold"/>
                                        <p:tgtEl>
                                          <p:spTgt spid="143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5"/>
                                        </p:tgtEl>
                                        <p:attrNameLst>
                                          <p:attrName>style.visibility</p:attrName>
                                        </p:attrNameLst>
                                      </p:cBhvr>
                                      <p:to>
                                        <p:strVal val="visible"/>
                                      </p:to>
                                    </p:set>
                                    <p:anim calcmode="lin" valueType="num">
                                      <p:cBhvr additive="base">
                                        <p:cTn id="13" dur="500" fill="hold"/>
                                        <p:tgtEl>
                                          <p:spTgt spid="143365"/>
                                        </p:tgtEl>
                                        <p:attrNameLst>
                                          <p:attrName>ppt_x</p:attrName>
                                        </p:attrNameLst>
                                      </p:cBhvr>
                                      <p:tavLst>
                                        <p:tav tm="0">
                                          <p:val>
                                            <p:strVal val="0-#ppt_w/2"/>
                                          </p:val>
                                        </p:tav>
                                        <p:tav tm="100000">
                                          <p:val>
                                            <p:strVal val="#ppt_x"/>
                                          </p:val>
                                        </p:tav>
                                      </p:tavLst>
                                    </p:anim>
                                    <p:anim calcmode="lin" valueType="num">
                                      <p:cBhvr additive="base">
                                        <p:cTn id="14" dur="500" fill="hold"/>
                                        <p:tgtEl>
                                          <p:spTgt spid="143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utoUpdateAnimBg="0"/>
      <p:bldP spid="14336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880" y="239840"/>
            <a:ext cx="10281920" cy="6140640"/>
          </a:xfrm>
          <a:prstGeom prst="rect">
            <a:avLst/>
          </a:prstGeom>
        </p:spPr>
      </p:pic>
    </p:spTree>
    <p:extLst>
      <p:ext uri="{BB962C8B-B14F-4D97-AF65-F5344CB8AC3E}">
        <p14:creationId xmlns:p14="http://schemas.microsoft.com/office/powerpoint/2010/main" val="599790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17904C-D3B9-4B75-AF08-FFAD7E39B31D}" type="slidenum">
              <a:rPr lang="en-US" altLang="en-US"/>
              <a:pPr/>
              <a:t>40</a:t>
            </a:fld>
            <a:endParaRPr lang="en-US" altLang="en-US"/>
          </a:p>
        </p:txBody>
      </p:sp>
      <p:sp>
        <p:nvSpPr>
          <p:cNvPr id="167938" name="Rectangle 2"/>
          <p:cNvSpPr>
            <a:spLocks noGrp="1" noChangeArrowheads="1"/>
          </p:cNvSpPr>
          <p:nvPr>
            <p:ph type="title"/>
          </p:nvPr>
        </p:nvSpPr>
        <p:spPr/>
        <p:txBody>
          <a:bodyPr/>
          <a:lstStyle/>
          <a:p>
            <a:r>
              <a:rPr lang="en-US" b="1" dirty="0"/>
              <a:t>Follow the Money $$$$$$$$$</a:t>
            </a:r>
          </a:p>
        </p:txBody>
      </p:sp>
      <p:sp>
        <p:nvSpPr>
          <p:cNvPr id="167939" name="Rectangle 3"/>
          <p:cNvSpPr>
            <a:spLocks noGrp="1" noChangeArrowheads="1"/>
          </p:cNvSpPr>
          <p:nvPr>
            <p:ph type="body" idx="1"/>
          </p:nvPr>
        </p:nvSpPr>
        <p:spPr>
          <a:xfrm>
            <a:off x="3657600" y="1483360"/>
            <a:ext cx="6781800" cy="3393440"/>
          </a:xfrm>
        </p:spPr>
        <p:txBody>
          <a:bodyPr/>
          <a:lstStyle/>
          <a:p>
            <a:pPr>
              <a:lnSpc>
                <a:spcPct val="80000"/>
              </a:lnSpc>
            </a:pPr>
            <a:r>
              <a:rPr lang="en-US" sz="2200" b="1" dirty="0"/>
              <a:t>To adjust to economic crisis some farmers wanted:</a:t>
            </a:r>
          </a:p>
          <a:p>
            <a:pPr>
              <a:lnSpc>
                <a:spcPct val="80000"/>
              </a:lnSpc>
              <a:buFontTx/>
              <a:buChar char="•"/>
            </a:pPr>
            <a:r>
              <a:rPr lang="en-US" sz="2200" b="1" dirty="0"/>
              <a:t>Greenbacks increased</a:t>
            </a:r>
          </a:p>
          <a:p>
            <a:pPr>
              <a:lnSpc>
                <a:spcPct val="80000"/>
              </a:lnSpc>
            </a:pPr>
            <a:r>
              <a:rPr lang="en-US" sz="2200" b="1" dirty="0"/>
              <a:t>-paper money that could be exchanged for gold or silver coins</a:t>
            </a:r>
          </a:p>
          <a:p>
            <a:pPr>
              <a:lnSpc>
                <a:spcPct val="80000"/>
              </a:lnSpc>
            </a:pPr>
            <a:r>
              <a:rPr lang="en-US" sz="2200" b="1" dirty="0"/>
              <a:t>-Increase of money supply without the increase of goods causes inflation or the decrease in the value of money</a:t>
            </a:r>
          </a:p>
          <a:p>
            <a:pPr>
              <a:lnSpc>
                <a:spcPct val="80000"/>
              </a:lnSpc>
            </a:pPr>
            <a:r>
              <a:rPr lang="en-US" sz="2200" b="1" dirty="0"/>
              <a:t>-paper money lost value and prices of goods skyrocketed</a:t>
            </a:r>
          </a:p>
          <a:p>
            <a:pPr>
              <a:lnSpc>
                <a:spcPct val="80000"/>
              </a:lnSpc>
            </a:pPr>
            <a:endParaRPr lang="en-US" sz="2200" dirty="0"/>
          </a:p>
          <a:p>
            <a:pPr>
              <a:lnSpc>
                <a:spcPct val="80000"/>
              </a:lnSpc>
            </a:pPr>
            <a:endParaRPr lang="en-US" sz="2200" dirty="0"/>
          </a:p>
        </p:txBody>
      </p:sp>
      <p:pic>
        <p:nvPicPr>
          <p:cNvPr id="167941" name="Picture 5" descr="Greenb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 y="2670493"/>
            <a:ext cx="2739708" cy="1836737"/>
          </a:xfrm>
          <a:prstGeom prst="rect">
            <a:avLst/>
          </a:prstGeom>
          <a:noFill/>
          <a:extLst>
            <a:ext uri="{909E8E84-426E-40DD-AFC4-6F175D3DCCD1}">
              <a14:hiddenFill xmlns:a14="http://schemas.microsoft.com/office/drawing/2010/main">
                <a:solidFill>
                  <a:srgbClr val="FFFFFF"/>
                </a:solidFill>
              </a14:hiddenFill>
            </a:ext>
          </a:extLst>
        </p:spPr>
      </p:pic>
      <p:sp>
        <p:nvSpPr>
          <p:cNvPr id="167942" name="Text Box 6"/>
          <p:cNvSpPr txBox="1">
            <a:spLocks noChangeArrowheads="1"/>
          </p:cNvSpPr>
          <p:nvPr/>
        </p:nvSpPr>
        <p:spPr bwMode="auto">
          <a:xfrm>
            <a:off x="5410201" y="5334001"/>
            <a:ext cx="481647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t>Other farmers called for minting more silver coins</a:t>
            </a:r>
          </a:p>
          <a:p>
            <a:endParaRPr lang="en-US" dirty="0"/>
          </a:p>
        </p:txBody>
      </p:sp>
    </p:spTree>
    <p:extLst>
      <p:ext uri="{BB962C8B-B14F-4D97-AF65-F5344CB8AC3E}">
        <p14:creationId xmlns:p14="http://schemas.microsoft.com/office/powerpoint/2010/main" val="152436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Reserve</a:t>
            </a:r>
            <a:endParaRPr lang="en-US" dirty="0"/>
          </a:p>
        </p:txBody>
      </p:sp>
      <p:sp>
        <p:nvSpPr>
          <p:cNvPr id="3" name="Content Placeholder 2"/>
          <p:cNvSpPr>
            <a:spLocks noGrp="1"/>
          </p:cNvSpPr>
          <p:nvPr>
            <p:ph idx="1"/>
          </p:nvPr>
        </p:nvSpPr>
        <p:spPr/>
        <p:txBody>
          <a:bodyPr>
            <a:normAutofit fontScale="85000" lnSpcReduction="10000"/>
          </a:bodyPr>
          <a:lstStyle/>
          <a:p>
            <a:r>
              <a:rPr lang="en-US" dirty="0"/>
              <a:t>From the Treasury;</a:t>
            </a:r>
          </a:p>
          <a:p>
            <a:r>
              <a:rPr lang="en-US" dirty="0"/>
              <a:t>"Federal Reserve notes are not redeemable in gold, silver or any other commodity, and receive no backing by anything. Redeemable notes into gold ended in 1933 and silver in 1968. The notes have no value for themselves, but for what they will buy. In another sense, because they are legal tender, Federal Reserve notes are "backed" by all the goods and services in the economy."</a:t>
            </a:r>
          </a:p>
          <a:p>
            <a:r>
              <a:rPr lang="en-US" dirty="0"/>
              <a:t>What the government, via the Treasury and the Federal Reserve, really did in 1971 was coerce you to accept something (Federal Reserve notes) that used to be redeemable for gold and/or silver but now aren't redeemable at all.</a:t>
            </a:r>
          </a:p>
          <a:p>
            <a:r>
              <a:rPr lang="en-US" dirty="0"/>
              <a:t/>
            </a:r>
            <a:br>
              <a:rPr lang="en-US" dirty="0"/>
            </a:br>
            <a:r>
              <a:rPr lang="en-US" dirty="0"/>
              <a:t/>
            </a:r>
            <a:br>
              <a:rPr lang="en-US" dirty="0"/>
            </a:br>
            <a:r>
              <a:rPr lang="en-US" dirty="0"/>
              <a:t>Article Source: http://EzineArticles.com/2528220</a:t>
            </a:r>
          </a:p>
        </p:txBody>
      </p:sp>
    </p:spTree>
    <p:extLst>
      <p:ext uri="{BB962C8B-B14F-4D97-AF65-F5344CB8AC3E}">
        <p14:creationId xmlns:p14="http://schemas.microsoft.com/office/powerpoint/2010/main" val="500897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7A8F90-8E89-4CA2-9550-1429CAB3B375}" type="slidenum">
              <a:rPr lang="en-US" altLang="en-US"/>
              <a:pPr/>
              <a:t>42</a:t>
            </a:fld>
            <a:endParaRPr lang="en-US" altLang="en-US"/>
          </a:p>
        </p:txBody>
      </p:sp>
      <p:sp>
        <p:nvSpPr>
          <p:cNvPr id="172034" name="Rectangle 2"/>
          <p:cNvSpPr>
            <a:spLocks noGrp="1" noChangeArrowheads="1"/>
          </p:cNvSpPr>
          <p:nvPr>
            <p:ph type="title"/>
          </p:nvPr>
        </p:nvSpPr>
        <p:spPr/>
        <p:txBody>
          <a:bodyPr/>
          <a:lstStyle/>
          <a:p>
            <a:r>
              <a:rPr lang="en-US" dirty="0"/>
              <a:t>Follow the Money </a:t>
            </a:r>
            <a:r>
              <a:rPr lang="en-US" dirty="0" smtClean="0"/>
              <a:t>$$$$$$$$$$$$$</a:t>
            </a:r>
            <a:br>
              <a:rPr lang="en-US" dirty="0" smtClean="0"/>
            </a:br>
            <a:endParaRPr lang="en-US" dirty="0"/>
          </a:p>
        </p:txBody>
      </p:sp>
      <p:sp>
        <p:nvSpPr>
          <p:cNvPr id="172035" name="Rectangle 3"/>
          <p:cNvSpPr>
            <a:spLocks noGrp="1" noChangeArrowheads="1"/>
          </p:cNvSpPr>
          <p:nvPr>
            <p:ph type="body" idx="1"/>
          </p:nvPr>
        </p:nvSpPr>
        <p:spPr/>
        <p:txBody>
          <a:bodyPr/>
          <a:lstStyle/>
          <a:p>
            <a:endParaRPr lang="en-US" dirty="0" smtClean="0"/>
          </a:p>
          <a:p>
            <a:endParaRPr lang="en-US" dirty="0"/>
          </a:p>
          <a:p>
            <a:endParaRPr lang="en-US" dirty="0"/>
          </a:p>
        </p:txBody>
      </p:sp>
      <p:sp>
        <p:nvSpPr>
          <p:cNvPr id="172036" name="Rectangle 4"/>
          <p:cNvSpPr>
            <a:spLocks noChangeArrowheads="1"/>
          </p:cNvSpPr>
          <p:nvPr/>
        </p:nvSpPr>
        <p:spPr bwMode="auto">
          <a:xfrm>
            <a:off x="231775" y="6259810"/>
            <a:ext cx="77438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hlinkClick r:id="rId2"/>
              </a:rPr>
              <a:t>http://www.mysmp.com/video/bonds/understanding-inflation-and-deflation.html</a:t>
            </a:r>
            <a:endParaRPr lang="en-US" dirty="0"/>
          </a:p>
          <a:p>
            <a:endParaRPr lang="en-US" dirty="0"/>
          </a:p>
        </p:txBody>
      </p:sp>
      <p:sp>
        <p:nvSpPr>
          <p:cNvPr id="172037" name="Text Box 5"/>
          <p:cNvSpPr txBox="1">
            <a:spLocks noChangeArrowheads="1"/>
          </p:cNvSpPr>
          <p:nvPr/>
        </p:nvSpPr>
        <p:spPr bwMode="auto">
          <a:xfrm>
            <a:off x="3124201" y="1219200"/>
            <a:ext cx="72421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a:t>The concept of </a:t>
            </a:r>
            <a:r>
              <a:rPr lang="en-US" sz="2800" b="1" dirty="0">
                <a:hlinkClick r:id="rId3"/>
              </a:rPr>
              <a:t>inflation</a:t>
            </a:r>
            <a:r>
              <a:rPr lang="en-US" sz="2800" b="1" dirty="0"/>
              <a:t> and deflation. </a:t>
            </a:r>
          </a:p>
          <a:p>
            <a:r>
              <a:rPr lang="en-US" sz="2800" b="1" dirty="0"/>
              <a:t> </a:t>
            </a:r>
          </a:p>
          <a:p>
            <a:pPr>
              <a:buFontTx/>
              <a:buChar char="•"/>
            </a:pPr>
            <a:r>
              <a:rPr lang="en-US" sz="2800" b="1" dirty="0"/>
              <a:t>Inflation occurs when prices increase and is typically followed by an increase in the </a:t>
            </a:r>
            <a:r>
              <a:rPr lang="en-US" sz="2800" b="1" dirty="0">
                <a:hlinkClick r:id="rId4"/>
              </a:rPr>
              <a:t>money supply</a:t>
            </a:r>
            <a:r>
              <a:rPr lang="en-US" sz="2800" b="1" dirty="0"/>
              <a:t> and available credit.  </a:t>
            </a:r>
          </a:p>
          <a:p>
            <a:pPr>
              <a:buFontTx/>
              <a:buChar char="•"/>
            </a:pPr>
            <a:endParaRPr lang="en-US" sz="2800" b="1" dirty="0"/>
          </a:p>
          <a:p>
            <a:pPr>
              <a:buFontTx/>
              <a:buChar char="•"/>
            </a:pPr>
            <a:r>
              <a:rPr lang="en-US" sz="2800" b="1" dirty="0"/>
              <a:t>Deflation is the opposite as it occurs when prices move lower due to a drop in consumer spending as companies cut prices to spur consumer purchases.  Deflation is commonly seen during </a:t>
            </a:r>
            <a:r>
              <a:rPr lang="en-US" sz="2800" b="1" dirty="0">
                <a:hlinkClick r:id="rId5"/>
              </a:rPr>
              <a:t>economic recessions</a:t>
            </a:r>
            <a:r>
              <a:rPr lang="en-US" sz="2800" b="1" dirty="0"/>
              <a:t> and </a:t>
            </a:r>
            <a:r>
              <a:rPr lang="en-US" sz="2800" b="1" dirty="0">
                <a:hlinkClick r:id="rId6"/>
              </a:rPr>
              <a:t>depressions</a:t>
            </a:r>
            <a:r>
              <a:rPr lang="en-US" sz="2800" b="1" dirty="0"/>
              <a:t>.  </a:t>
            </a:r>
            <a:br>
              <a:rPr lang="en-US" sz="2800" b="1" dirty="0"/>
            </a:br>
            <a:endParaRPr lang="en-US" sz="2800" b="1" dirty="0"/>
          </a:p>
        </p:txBody>
      </p:sp>
    </p:spTree>
    <p:extLst>
      <p:ext uri="{BB962C8B-B14F-4D97-AF65-F5344CB8AC3E}">
        <p14:creationId xmlns:p14="http://schemas.microsoft.com/office/powerpoint/2010/main" val="298100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43CBEDE-17E3-4412-BC40-16E97129C6BB}" type="slidenum">
              <a:rPr lang="en-US" altLang="en-US"/>
              <a:pPr/>
              <a:t>43</a:t>
            </a:fld>
            <a:endParaRPr lang="en-US" altLang="en-US"/>
          </a:p>
        </p:txBody>
      </p:sp>
      <p:sp>
        <p:nvSpPr>
          <p:cNvPr id="128002" name="Rectangle 2"/>
          <p:cNvSpPr>
            <a:spLocks noGrp="1" noChangeArrowheads="1"/>
          </p:cNvSpPr>
          <p:nvPr>
            <p:ph type="title"/>
          </p:nvPr>
        </p:nvSpPr>
        <p:spPr/>
        <p:txBody>
          <a:bodyPr/>
          <a:lstStyle/>
          <a:p>
            <a:r>
              <a:rPr lang="en-US" b="1" dirty="0"/>
              <a:t>The Grange</a:t>
            </a:r>
          </a:p>
        </p:txBody>
      </p:sp>
      <p:sp>
        <p:nvSpPr>
          <p:cNvPr id="128014" name="Text Box 14"/>
          <p:cNvSpPr txBox="1">
            <a:spLocks noChangeArrowheads="1"/>
          </p:cNvSpPr>
          <p:nvPr/>
        </p:nvSpPr>
        <p:spPr bwMode="auto">
          <a:xfrm>
            <a:off x="3738880" y="1944962"/>
            <a:ext cx="655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b="1" dirty="0">
                <a:solidFill>
                  <a:schemeClr val="tx1">
                    <a:lumMod val="95000"/>
                    <a:lumOff val="5000"/>
                  </a:schemeClr>
                </a:solidFill>
              </a:rPr>
              <a:t>Farmer’s Union founded by Oliver Kelly (MN</a:t>
            </a:r>
            <a:r>
              <a:rPr lang="en-US" b="1" dirty="0"/>
              <a:t>)</a:t>
            </a:r>
          </a:p>
        </p:txBody>
      </p:sp>
      <p:sp>
        <p:nvSpPr>
          <p:cNvPr id="128015" name="Text Box 15"/>
          <p:cNvSpPr txBox="1">
            <a:spLocks noChangeArrowheads="1"/>
          </p:cNvSpPr>
          <p:nvPr/>
        </p:nvSpPr>
        <p:spPr bwMode="auto">
          <a:xfrm>
            <a:off x="3429000" y="1371600"/>
            <a:ext cx="1600200"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tx1">
                    <a:lumMod val="95000"/>
                    <a:lumOff val="5000"/>
                  </a:schemeClr>
                </a:solidFill>
              </a:rPr>
              <a:t>What?</a:t>
            </a:r>
            <a:endParaRPr lang="en-US" b="1" dirty="0">
              <a:solidFill>
                <a:schemeClr val="tx1">
                  <a:lumMod val="95000"/>
                  <a:lumOff val="5000"/>
                </a:schemeClr>
              </a:solidFill>
              <a:latin typeface="Times New Roman" panose="02020603050405020304" pitchFamily="18" charset="0"/>
            </a:endParaRPr>
          </a:p>
        </p:txBody>
      </p:sp>
      <p:sp>
        <p:nvSpPr>
          <p:cNvPr id="128016" name="Text Box 16"/>
          <p:cNvSpPr txBox="1">
            <a:spLocks noChangeArrowheads="1"/>
          </p:cNvSpPr>
          <p:nvPr/>
        </p:nvSpPr>
        <p:spPr bwMode="auto">
          <a:xfrm>
            <a:off x="3738880" y="2538190"/>
            <a:ext cx="67056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b="1" dirty="0"/>
              <a:t>Cooperative movement - farmers pooled their money to make shared purchases of machinery, supplies, insurance, etc. </a:t>
            </a:r>
          </a:p>
          <a:p>
            <a:pPr>
              <a:spcBef>
                <a:spcPct val="50000"/>
              </a:spcBef>
            </a:pPr>
            <a:endParaRPr lang="en-US" dirty="0">
              <a:latin typeface="Times New Roman" panose="02020603050405020304" pitchFamily="18" charset="0"/>
            </a:endParaRPr>
          </a:p>
        </p:txBody>
      </p:sp>
      <p:sp>
        <p:nvSpPr>
          <p:cNvPr id="128021" name="Text Box 21"/>
          <p:cNvSpPr txBox="1">
            <a:spLocks noChangeArrowheads="1"/>
          </p:cNvSpPr>
          <p:nvPr/>
        </p:nvSpPr>
        <p:spPr bwMode="auto">
          <a:xfrm>
            <a:off x="3886200" y="4267200"/>
            <a:ext cx="6553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b="1" dirty="0"/>
              <a:t>Worked for pro-farmer laws</a:t>
            </a:r>
          </a:p>
          <a:p>
            <a:pPr lvl="1">
              <a:spcBef>
                <a:spcPct val="50000"/>
              </a:spcBef>
              <a:buFontTx/>
              <a:buChar char="•"/>
            </a:pPr>
            <a:r>
              <a:rPr lang="en-US" sz="2000" b="1" dirty="0"/>
              <a:t>Ex.  Interstate Commerce Act - regulated rates of railroads</a:t>
            </a:r>
          </a:p>
        </p:txBody>
      </p:sp>
      <p:sp>
        <p:nvSpPr>
          <p:cNvPr id="128022" name="Text Box 22"/>
          <p:cNvSpPr txBox="1">
            <a:spLocks noChangeArrowheads="1"/>
          </p:cNvSpPr>
          <p:nvPr/>
        </p:nvSpPr>
        <p:spPr bwMode="auto">
          <a:xfrm>
            <a:off x="3352800" y="3810000"/>
            <a:ext cx="1600200" cy="36933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tx1">
                    <a:lumMod val="95000"/>
                    <a:lumOff val="5000"/>
                  </a:schemeClr>
                </a:solidFill>
              </a:rPr>
              <a:t>How?</a:t>
            </a:r>
            <a:endParaRPr lang="en-US" b="1" dirty="0">
              <a:solidFill>
                <a:schemeClr val="tx1">
                  <a:lumMod val="95000"/>
                  <a:lumOff val="5000"/>
                </a:schemeClr>
              </a:solidFill>
              <a:latin typeface="Times New Roman" panose="02020603050405020304" pitchFamily="18" charset="0"/>
            </a:endParaRPr>
          </a:p>
        </p:txBody>
      </p:sp>
    </p:spTree>
    <p:extLst>
      <p:ext uri="{BB962C8B-B14F-4D97-AF65-F5344CB8AC3E}">
        <p14:creationId xmlns:p14="http://schemas.microsoft.com/office/powerpoint/2010/main" val="550273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14"/>
                                        </p:tgtEl>
                                        <p:attrNameLst>
                                          <p:attrName>style.visibility</p:attrName>
                                        </p:attrNameLst>
                                      </p:cBhvr>
                                      <p:to>
                                        <p:strVal val="visible"/>
                                      </p:to>
                                    </p:set>
                                    <p:anim calcmode="lin" valueType="num">
                                      <p:cBhvr additive="base">
                                        <p:cTn id="7" dur="500" fill="hold"/>
                                        <p:tgtEl>
                                          <p:spTgt spid="128014"/>
                                        </p:tgtEl>
                                        <p:attrNameLst>
                                          <p:attrName>ppt_x</p:attrName>
                                        </p:attrNameLst>
                                      </p:cBhvr>
                                      <p:tavLst>
                                        <p:tav tm="0">
                                          <p:val>
                                            <p:strVal val="0-#ppt_w/2"/>
                                          </p:val>
                                        </p:tav>
                                        <p:tav tm="100000">
                                          <p:val>
                                            <p:strVal val="#ppt_x"/>
                                          </p:val>
                                        </p:tav>
                                      </p:tavLst>
                                    </p:anim>
                                    <p:anim calcmode="lin" valueType="num">
                                      <p:cBhvr additive="base">
                                        <p:cTn id="8" dur="500" fill="hold"/>
                                        <p:tgtEl>
                                          <p:spTgt spid="1280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16"/>
                                        </p:tgtEl>
                                        <p:attrNameLst>
                                          <p:attrName>style.visibility</p:attrName>
                                        </p:attrNameLst>
                                      </p:cBhvr>
                                      <p:to>
                                        <p:strVal val="visible"/>
                                      </p:to>
                                    </p:set>
                                    <p:anim calcmode="lin" valueType="num">
                                      <p:cBhvr additive="base">
                                        <p:cTn id="13" dur="500" fill="hold"/>
                                        <p:tgtEl>
                                          <p:spTgt spid="128016"/>
                                        </p:tgtEl>
                                        <p:attrNameLst>
                                          <p:attrName>ppt_x</p:attrName>
                                        </p:attrNameLst>
                                      </p:cBhvr>
                                      <p:tavLst>
                                        <p:tav tm="0">
                                          <p:val>
                                            <p:strVal val="0-#ppt_w/2"/>
                                          </p:val>
                                        </p:tav>
                                        <p:tav tm="100000">
                                          <p:val>
                                            <p:strVal val="#ppt_x"/>
                                          </p:val>
                                        </p:tav>
                                      </p:tavLst>
                                    </p:anim>
                                    <p:anim calcmode="lin" valueType="num">
                                      <p:cBhvr additive="base">
                                        <p:cTn id="14" dur="500" fill="hold"/>
                                        <p:tgtEl>
                                          <p:spTgt spid="1280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21"/>
                                        </p:tgtEl>
                                        <p:attrNameLst>
                                          <p:attrName>style.visibility</p:attrName>
                                        </p:attrNameLst>
                                      </p:cBhvr>
                                      <p:to>
                                        <p:strVal val="visible"/>
                                      </p:to>
                                    </p:set>
                                    <p:anim calcmode="lin" valueType="num">
                                      <p:cBhvr additive="base">
                                        <p:cTn id="19" dur="500" fill="hold"/>
                                        <p:tgtEl>
                                          <p:spTgt spid="128021"/>
                                        </p:tgtEl>
                                        <p:attrNameLst>
                                          <p:attrName>ppt_x</p:attrName>
                                        </p:attrNameLst>
                                      </p:cBhvr>
                                      <p:tavLst>
                                        <p:tav tm="0">
                                          <p:val>
                                            <p:strVal val="0-#ppt_w/2"/>
                                          </p:val>
                                        </p:tav>
                                        <p:tav tm="100000">
                                          <p:val>
                                            <p:strVal val="#ppt_x"/>
                                          </p:val>
                                        </p:tav>
                                      </p:tavLst>
                                    </p:anim>
                                    <p:anim calcmode="lin" valueType="num">
                                      <p:cBhvr additive="base">
                                        <p:cTn id="20" dur="500" fill="hold"/>
                                        <p:tgtEl>
                                          <p:spTgt spid="128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4" grpId="0" autoUpdateAnimBg="0"/>
      <p:bldP spid="128016" grpId="0" autoUpdateAnimBg="0"/>
      <p:bldP spid="128021"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2971800" y="76201"/>
            <a:ext cx="6248400" cy="1311275"/>
          </a:xfrm>
          <a:prstGeom prst="rect">
            <a:avLst/>
          </a:prstGeom>
          <a:noFill/>
          <a:ln>
            <a:noFill/>
          </a:ln>
          <a:effectLst>
            <a:outerShdw dist="35921" dir="2700000" algn="ctr" rotWithShape="0">
              <a:srgbClr val="C18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4400" b="1">
                <a:solidFill>
                  <a:srgbClr val="787878"/>
                </a:solidFill>
                <a:effectLst>
                  <a:outerShdw blurRad="38100" dist="38100" dir="2700000" algn="tl">
                    <a:srgbClr val="C0C0C0"/>
                  </a:outerShdw>
                </a:effectLst>
                <a:latin typeface="StageCoach" pitchFamily="2" charset="0"/>
              </a:rPr>
              <a:t>William Jennings Bryan </a:t>
            </a:r>
            <a:br>
              <a:rPr lang="en-US" sz="4400" b="1">
                <a:solidFill>
                  <a:srgbClr val="787878"/>
                </a:solidFill>
                <a:effectLst>
                  <a:outerShdw blurRad="38100" dist="38100" dir="2700000" algn="tl">
                    <a:srgbClr val="C0C0C0"/>
                  </a:outerShdw>
                </a:effectLst>
                <a:latin typeface="StageCoach" pitchFamily="2" charset="0"/>
              </a:rPr>
            </a:br>
            <a:r>
              <a:rPr lang="en-US" sz="3600" b="1">
                <a:solidFill>
                  <a:srgbClr val="787878"/>
                </a:solidFill>
                <a:effectLst>
                  <a:outerShdw blurRad="38100" dist="38100" dir="2700000" algn="tl">
                    <a:srgbClr val="C0C0C0"/>
                  </a:outerShdw>
                </a:effectLst>
                <a:latin typeface="StageCoach" pitchFamily="2" charset="0"/>
              </a:rPr>
              <a:t>(1860-1925)</a:t>
            </a:r>
          </a:p>
        </p:txBody>
      </p:sp>
      <p:pic>
        <p:nvPicPr>
          <p:cNvPr id="185347" name="Picture 3" descr="William JenningsBryan-1"/>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3271520" y="1371601"/>
            <a:ext cx="5344160" cy="4800600"/>
          </a:xfrm>
          <a:prstGeom prst="rect">
            <a:avLst/>
          </a:prstGeom>
          <a:noFill/>
          <a:ln w="9525">
            <a:solidFill>
              <a:srgbClr val="787878"/>
            </a:solidFill>
            <a:miter lim="800000"/>
            <a:headEnd/>
            <a:tailEnd/>
          </a:ln>
          <a:extLst>
            <a:ext uri="{909E8E84-426E-40DD-AFC4-6F175D3DCCD1}">
              <a14:hiddenFill xmlns:a14="http://schemas.microsoft.com/office/drawing/2010/main">
                <a:solidFill>
                  <a:srgbClr val="FFFFFF"/>
                </a:solidFill>
              </a14:hiddenFill>
            </a:ext>
          </a:extLst>
        </p:spPr>
      </p:pic>
      <p:sp>
        <p:nvSpPr>
          <p:cNvPr id="185348" name="Text Box 4"/>
          <p:cNvSpPr txBox="1">
            <a:spLocks noChangeArrowheads="1"/>
          </p:cNvSpPr>
          <p:nvPr/>
        </p:nvSpPr>
        <p:spPr bwMode="auto">
          <a:xfrm>
            <a:off x="3886200" y="6172201"/>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chemeClr val="tx2"/>
                </a:solidFill>
                <a:effectLst>
                  <a:outerShdw blurRad="38100" dist="38100" dir="2700000" algn="tl">
                    <a:srgbClr val="C0C0C0"/>
                  </a:outerShdw>
                </a:effectLst>
                <a:latin typeface="Comic Sans MS" panose="030F0702030302020204" pitchFamily="66" charset="0"/>
              </a:rPr>
              <a:t>The “Great Commoner”</a:t>
            </a:r>
          </a:p>
        </p:txBody>
      </p:sp>
    </p:spTree>
    <p:extLst>
      <p:ext uri="{BB962C8B-B14F-4D97-AF65-F5344CB8AC3E}">
        <p14:creationId xmlns:p14="http://schemas.microsoft.com/office/powerpoint/2010/main" val="2932030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5C321E0-FE2E-4CB8-B7F6-AEB02C86A787}" type="slidenum">
              <a:rPr lang="en-US" altLang="en-US"/>
              <a:pPr/>
              <a:t>45</a:t>
            </a:fld>
            <a:endParaRPr lang="en-US" altLang="en-US"/>
          </a:p>
        </p:txBody>
      </p:sp>
      <p:sp>
        <p:nvSpPr>
          <p:cNvPr id="132098" name="Rectangle 2"/>
          <p:cNvSpPr>
            <a:spLocks noGrp="1" noChangeArrowheads="1"/>
          </p:cNvSpPr>
          <p:nvPr>
            <p:ph type="title"/>
          </p:nvPr>
        </p:nvSpPr>
        <p:spPr/>
        <p:txBody>
          <a:bodyPr/>
          <a:lstStyle/>
          <a:p>
            <a:r>
              <a:rPr lang="en-US" b="1" dirty="0"/>
              <a:t>A Populist President?</a:t>
            </a:r>
          </a:p>
        </p:txBody>
      </p:sp>
      <p:sp>
        <p:nvSpPr>
          <p:cNvPr id="132099" name="Rectangle 3"/>
          <p:cNvSpPr>
            <a:spLocks noGrp="1" noChangeArrowheads="1"/>
          </p:cNvSpPr>
          <p:nvPr>
            <p:ph type="body" idx="1"/>
          </p:nvPr>
        </p:nvSpPr>
        <p:spPr>
          <a:xfrm>
            <a:off x="6515100" y="1065296"/>
            <a:ext cx="4191000" cy="609600"/>
          </a:xfrm>
          <a:solidFill>
            <a:schemeClr val="bg2"/>
          </a:solidFill>
        </p:spPr>
        <p:txBody>
          <a:bodyPr/>
          <a:lstStyle/>
          <a:p>
            <a:r>
              <a:rPr lang="en-US" b="1" dirty="0">
                <a:solidFill>
                  <a:schemeClr val="tx1">
                    <a:lumMod val="95000"/>
                    <a:lumOff val="5000"/>
                  </a:schemeClr>
                </a:solidFill>
              </a:rPr>
              <a:t>William Jennings Bryan</a:t>
            </a:r>
          </a:p>
        </p:txBody>
      </p:sp>
      <p:sp>
        <p:nvSpPr>
          <p:cNvPr id="132100" name="Text Box 4"/>
          <p:cNvSpPr txBox="1">
            <a:spLocks noChangeArrowheads="1"/>
          </p:cNvSpPr>
          <p:nvPr/>
        </p:nvSpPr>
        <p:spPr bwMode="auto">
          <a:xfrm>
            <a:off x="5181600" y="2175043"/>
            <a:ext cx="350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b="1" dirty="0"/>
              <a:t>Ran as a Populist President (people’s party in 1896 on platform of Free Silver</a:t>
            </a:r>
            <a:endParaRPr lang="en-US" sz="2000" b="1" dirty="0">
              <a:latin typeface="Times New Roman" panose="02020603050405020304" pitchFamily="18" charset="0"/>
            </a:endParaRPr>
          </a:p>
        </p:txBody>
      </p:sp>
      <p:pic>
        <p:nvPicPr>
          <p:cNvPr id="132105" name="Picture 9" descr="bry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082" y="1828800"/>
            <a:ext cx="3081338" cy="4724400"/>
          </a:xfrm>
          <a:prstGeom prst="rect">
            <a:avLst/>
          </a:prstGeom>
          <a:noFill/>
          <a:extLst>
            <a:ext uri="{909E8E84-426E-40DD-AFC4-6F175D3DCCD1}">
              <a14:hiddenFill xmlns:a14="http://schemas.microsoft.com/office/drawing/2010/main">
                <a:solidFill>
                  <a:srgbClr val="FFFFFF"/>
                </a:solidFill>
              </a14:hiddenFill>
            </a:ext>
          </a:extLst>
        </p:spPr>
      </p:pic>
      <p:sp>
        <p:nvSpPr>
          <p:cNvPr id="132106" name="Text Box 10"/>
          <p:cNvSpPr txBox="1">
            <a:spLocks noChangeArrowheads="1"/>
          </p:cNvSpPr>
          <p:nvPr/>
        </p:nvSpPr>
        <p:spPr bwMode="auto">
          <a:xfrm>
            <a:off x="6934200" y="3581400"/>
            <a:ext cx="50139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2800" b="1" dirty="0">
                <a:latin typeface="FrutigerBold" pitchFamily="2" charset="0"/>
              </a:rPr>
              <a:t>Big business opposes his run, Republicans win the white house, &amp; Populists fade away</a:t>
            </a:r>
          </a:p>
        </p:txBody>
      </p:sp>
      <p:sp>
        <p:nvSpPr>
          <p:cNvPr id="2" name="Rectangle 1"/>
          <p:cNvSpPr/>
          <p:nvPr/>
        </p:nvSpPr>
        <p:spPr>
          <a:xfrm>
            <a:off x="4753610" y="5433020"/>
            <a:ext cx="6096000" cy="923330"/>
          </a:xfrm>
          <a:prstGeom prst="rect">
            <a:avLst/>
          </a:prstGeom>
        </p:spPr>
        <p:txBody>
          <a:bodyPr>
            <a:spAutoFit/>
          </a:bodyPr>
          <a:lstStyle/>
          <a:p>
            <a:pPr>
              <a:spcBef>
                <a:spcPct val="50000"/>
              </a:spcBef>
            </a:pPr>
            <a:r>
              <a:rPr lang="en-US" b="1" i="1" dirty="0">
                <a:latin typeface="Times New Roman" panose="02020603050405020304" pitchFamily="18" charset="0"/>
              </a:rPr>
              <a:t>“You shall not press down upon the brow of labor this crown of thorns.  You shall not crucify mankind upon a cross of gold” -- W.J. Bryan</a:t>
            </a:r>
          </a:p>
        </p:txBody>
      </p:sp>
    </p:spTree>
    <p:extLst>
      <p:ext uri="{BB962C8B-B14F-4D97-AF65-F5344CB8AC3E}">
        <p14:creationId xmlns:p14="http://schemas.microsoft.com/office/powerpoint/2010/main" val="269179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 calcmode="lin" valueType="num">
                                      <p:cBhvr additive="base">
                                        <p:cTn id="7" dur="500" fill="hold"/>
                                        <p:tgtEl>
                                          <p:spTgt spid="132100"/>
                                        </p:tgtEl>
                                        <p:attrNameLst>
                                          <p:attrName>ppt_x</p:attrName>
                                        </p:attrNameLst>
                                      </p:cBhvr>
                                      <p:tavLst>
                                        <p:tav tm="0">
                                          <p:val>
                                            <p:strVal val="0-#ppt_w/2"/>
                                          </p:val>
                                        </p:tav>
                                        <p:tav tm="100000">
                                          <p:val>
                                            <p:strVal val="#ppt_x"/>
                                          </p:val>
                                        </p:tav>
                                      </p:tavLst>
                                    </p:anim>
                                    <p:anim calcmode="lin" valueType="num">
                                      <p:cBhvr additive="base">
                                        <p:cTn id="8" dur="500" fill="hold"/>
                                        <p:tgtEl>
                                          <p:spTgt spid="13210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06"/>
                                        </p:tgtEl>
                                        <p:attrNameLst>
                                          <p:attrName>style.visibility</p:attrName>
                                        </p:attrNameLst>
                                      </p:cBhvr>
                                      <p:to>
                                        <p:strVal val="visible"/>
                                      </p:to>
                                    </p:set>
                                    <p:anim calcmode="lin" valueType="num">
                                      <p:cBhvr additive="base">
                                        <p:cTn id="13" dur="500" fill="hold"/>
                                        <p:tgtEl>
                                          <p:spTgt spid="132106"/>
                                        </p:tgtEl>
                                        <p:attrNameLst>
                                          <p:attrName>ppt_x</p:attrName>
                                        </p:attrNameLst>
                                      </p:cBhvr>
                                      <p:tavLst>
                                        <p:tav tm="0">
                                          <p:val>
                                            <p:strVal val="0-#ppt_w/2"/>
                                          </p:val>
                                        </p:tav>
                                        <p:tav tm="100000">
                                          <p:val>
                                            <p:strVal val="#ppt_x"/>
                                          </p:val>
                                        </p:tav>
                                      </p:tavLst>
                                    </p:anim>
                                    <p:anim calcmode="lin" valueType="num">
                                      <p:cBhvr additive="base">
                                        <p:cTn id="14" dur="500" fill="hold"/>
                                        <p:tgtEl>
                                          <p:spTgt spid="132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autoUpdateAnimBg="0"/>
      <p:bldP spid="13210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896 Election"/>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bwMode="auto">
          <a:xfrm>
            <a:off x="542492" y="365124"/>
            <a:ext cx="10978948" cy="6116955"/>
          </a:xfrm>
          <a:prstGeom prst="rect">
            <a:avLst/>
          </a:prstGeom>
          <a:noFill/>
          <a:ln w="9525">
            <a:solidFill>
              <a:srgbClr val="78787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99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2209800" y="304800"/>
            <a:ext cx="7010400" cy="579438"/>
          </a:xfrm>
          <a:prstGeom prst="rect">
            <a:avLst/>
          </a:prstGeom>
          <a:noFill/>
          <a:ln>
            <a:noFill/>
          </a:ln>
          <a:effectLst>
            <a:outerShdw dist="35921" dir="2700000" algn="ctr" rotWithShape="0">
              <a:srgbClr val="C18B05"/>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3200" b="1">
                <a:solidFill>
                  <a:schemeClr val="bg1"/>
                </a:solidFill>
                <a:effectLst>
                  <a:outerShdw blurRad="38100" dist="38100" dir="2700000" algn="tl">
                    <a:srgbClr val="C0C0C0"/>
                  </a:outerShdw>
                </a:effectLst>
                <a:latin typeface="Comic Sans MS" panose="030F0702030302020204" pitchFamily="66" charset="0"/>
              </a:rPr>
              <a:t>William McKinley (1843-1901)</a:t>
            </a:r>
          </a:p>
        </p:txBody>
      </p:sp>
      <p:pic>
        <p:nvPicPr>
          <p:cNvPr id="189443" name="Picture 3" descr="WilliamMcKinley"/>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3037840" y="1117600"/>
            <a:ext cx="5273040" cy="5257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597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DE167D-E85C-44BC-9D60-69989B01ABA6}" type="slidenum">
              <a:rPr lang="en-US" altLang="en-US"/>
              <a:pPr/>
              <a:t>48</a:t>
            </a:fld>
            <a:endParaRPr lang="en-US" altLang="en-US"/>
          </a:p>
        </p:txBody>
      </p:sp>
      <p:sp>
        <p:nvSpPr>
          <p:cNvPr id="136194" name="Rectangle 2"/>
          <p:cNvSpPr>
            <a:spLocks noGrp="1" noChangeArrowheads="1"/>
          </p:cNvSpPr>
          <p:nvPr>
            <p:ph type="title"/>
          </p:nvPr>
        </p:nvSpPr>
        <p:spPr/>
        <p:txBody>
          <a:bodyPr/>
          <a:lstStyle/>
          <a:p>
            <a:r>
              <a:rPr lang="en-US" b="1" dirty="0"/>
              <a:t>The Wizard of Oz</a:t>
            </a:r>
          </a:p>
        </p:txBody>
      </p:sp>
      <p:sp>
        <p:nvSpPr>
          <p:cNvPr id="136195" name="Rectangle 3"/>
          <p:cNvSpPr>
            <a:spLocks noGrp="1" noChangeArrowheads="1"/>
          </p:cNvSpPr>
          <p:nvPr>
            <p:ph type="body" idx="1"/>
          </p:nvPr>
        </p:nvSpPr>
        <p:spPr>
          <a:xfrm>
            <a:off x="6248400" y="1524000"/>
            <a:ext cx="4419600" cy="3886200"/>
          </a:xfrm>
        </p:spPr>
        <p:txBody>
          <a:bodyPr/>
          <a:lstStyle/>
          <a:p>
            <a:pPr>
              <a:buFontTx/>
              <a:buChar char="•"/>
            </a:pPr>
            <a:r>
              <a:rPr lang="en-US" b="1" dirty="0"/>
              <a:t>Written by Active Populist L. Frank Baum</a:t>
            </a:r>
          </a:p>
        </p:txBody>
      </p:sp>
      <p:sp>
        <p:nvSpPr>
          <p:cNvPr id="136196" name="Rectangle 4"/>
          <p:cNvSpPr>
            <a:spLocks noChangeArrowheads="1"/>
          </p:cNvSpPr>
          <p:nvPr/>
        </p:nvSpPr>
        <p:spPr bwMode="auto">
          <a:xfrm>
            <a:off x="6248400" y="2667000"/>
            <a:ext cx="441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buFontTx/>
              <a:buChar char="•"/>
            </a:pPr>
            <a:r>
              <a:rPr lang="en-US" sz="3200" b="1" dirty="0"/>
              <a:t>Most things in the book represent something important to the populist movement</a:t>
            </a:r>
          </a:p>
        </p:txBody>
      </p:sp>
      <p:pic>
        <p:nvPicPr>
          <p:cNvPr id="136198" name="Picture 6" descr="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41" y="1479550"/>
            <a:ext cx="389635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97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6"/>
                                        </p:tgtEl>
                                        <p:attrNameLst>
                                          <p:attrName>style.visibility</p:attrName>
                                        </p:attrNameLst>
                                      </p:cBhvr>
                                      <p:to>
                                        <p:strVal val="visible"/>
                                      </p:to>
                                    </p:set>
                                    <p:anim calcmode="lin" valueType="num">
                                      <p:cBhvr additive="base">
                                        <p:cTn id="13" dur="500" fill="hold"/>
                                        <p:tgtEl>
                                          <p:spTgt spid="136196"/>
                                        </p:tgtEl>
                                        <p:attrNameLst>
                                          <p:attrName>ppt_x</p:attrName>
                                        </p:attrNameLst>
                                      </p:cBhvr>
                                      <p:tavLst>
                                        <p:tav tm="0">
                                          <p:val>
                                            <p:strVal val="0-#ppt_w/2"/>
                                          </p:val>
                                        </p:tav>
                                        <p:tav tm="100000">
                                          <p:val>
                                            <p:strVal val="#ppt_x"/>
                                          </p:val>
                                        </p:tav>
                                      </p:tavLst>
                                    </p:anim>
                                    <p:anim calcmode="lin" valueType="num">
                                      <p:cBhvr additive="base">
                                        <p:cTn id="14" dur="500" fill="hold"/>
                                        <p:tgtEl>
                                          <p:spTgt spid="136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P spid="13619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326351D-C0A6-44DE-B614-65F8538C8F4C}" type="slidenum">
              <a:rPr lang="en-US" altLang="en-US"/>
              <a:pPr/>
              <a:t>49</a:t>
            </a:fld>
            <a:endParaRPr lang="en-US" altLang="en-US"/>
          </a:p>
        </p:txBody>
      </p:sp>
      <p:sp>
        <p:nvSpPr>
          <p:cNvPr id="138242" name="Rectangle 2"/>
          <p:cNvSpPr>
            <a:spLocks noGrp="1" noChangeArrowheads="1"/>
          </p:cNvSpPr>
          <p:nvPr>
            <p:ph type="title"/>
          </p:nvPr>
        </p:nvSpPr>
        <p:spPr/>
        <p:txBody>
          <a:bodyPr/>
          <a:lstStyle/>
          <a:p>
            <a:r>
              <a:rPr lang="en-US" b="1" dirty="0"/>
              <a:t>The Wizard of Oz</a:t>
            </a:r>
          </a:p>
        </p:txBody>
      </p:sp>
      <p:sp>
        <p:nvSpPr>
          <p:cNvPr id="138243" name="Rectangle 3"/>
          <p:cNvSpPr>
            <a:spLocks noGrp="1" noChangeArrowheads="1"/>
          </p:cNvSpPr>
          <p:nvPr>
            <p:ph type="body" idx="1"/>
          </p:nvPr>
        </p:nvSpPr>
        <p:spPr>
          <a:xfrm>
            <a:off x="3200400" y="1219200"/>
            <a:ext cx="6553200" cy="609600"/>
          </a:xfrm>
        </p:spPr>
        <p:txBody>
          <a:bodyPr/>
          <a:lstStyle/>
          <a:p>
            <a:r>
              <a:rPr lang="en-US" dirty="0"/>
              <a:t>Basic Symbols:</a:t>
            </a:r>
          </a:p>
        </p:txBody>
      </p:sp>
      <p:sp>
        <p:nvSpPr>
          <p:cNvPr id="138246" name="Rectangle 6"/>
          <p:cNvSpPr>
            <a:spLocks noChangeArrowheads="1"/>
          </p:cNvSpPr>
          <p:nvPr/>
        </p:nvSpPr>
        <p:spPr bwMode="auto">
          <a:xfrm>
            <a:off x="3200400" y="1828800"/>
            <a:ext cx="2209800" cy="533400"/>
          </a:xfrm>
          <a:prstGeom prst="rect">
            <a:avLst/>
          </a:prstGeom>
          <a:solidFill>
            <a:srgbClr val="FFD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r>
              <a:rPr lang="en-US" b="1" dirty="0"/>
              <a:t>Ruby Slippers</a:t>
            </a:r>
          </a:p>
        </p:txBody>
      </p:sp>
      <p:sp>
        <p:nvSpPr>
          <p:cNvPr id="138249" name="Text Box 9"/>
          <p:cNvSpPr txBox="1">
            <a:spLocks noChangeArrowheads="1"/>
          </p:cNvSpPr>
          <p:nvPr/>
        </p:nvSpPr>
        <p:spPr bwMode="auto">
          <a:xfrm>
            <a:off x="5638800" y="1828800"/>
            <a:ext cx="2514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In the book, were actually “Silver Slippers” (magic of Free Silver)</a:t>
            </a:r>
            <a:endParaRPr lang="en-US" b="1" dirty="0">
              <a:latin typeface="Times New Roman" panose="02020603050405020304" pitchFamily="18" charset="0"/>
            </a:endParaRPr>
          </a:p>
        </p:txBody>
      </p:sp>
      <p:sp>
        <p:nvSpPr>
          <p:cNvPr id="138252" name="Rectangle 12"/>
          <p:cNvSpPr>
            <a:spLocks noChangeArrowheads="1"/>
          </p:cNvSpPr>
          <p:nvPr/>
        </p:nvSpPr>
        <p:spPr bwMode="auto">
          <a:xfrm>
            <a:off x="3124200" y="3657600"/>
            <a:ext cx="2209800" cy="838200"/>
          </a:xfrm>
          <a:prstGeom prst="rect">
            <a:avLst/>
          </a:prstGeom>
          <a:solidFill>
            <a:srgbClr val="FFD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b="1" dirty="0"/>
              <a:t>Yellow Brick Road</a:t>
            </a:r>
          </a:p>
        </p:txBody>
      </p:sp>
      <p:sp>
        <p:nvSpPr>
          <p:cNvPr id="138253" name="Text Box 13"/>
          <p:cNvSpPr txBox="1">
            <a:spLocks noChangeArrowheads="1"/>
          </p:cNvSpPr>
          <p:nvPr/>
        </p:nvSpPr>
        <p:spPr bwMode="auto">
          <a:xfrm>
            <a:off x="5562600" y="36576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“Gold” many dangers for regular people (like Dorothy</a:t>
            </a:r>
            <a:r>
              <a:rPr lang="en-US" b="1" dirty="0" smtClean="0"/>
              <a:t>) – Also the gold Standard</a:t>
            </a:r>
            <a:endParaRPr lang="en-US" b="1" dirty="0">
              <a:latin typeface="Times New Roman" panose="02020603050405020304" pitchFamily="18" charset="0"/>
            </a:endParaRPr>
          </a:p>
        </p:txBody>
      </p:sp>
      <p:sp>
        <p:nvSpPr>
          <p:cNvPr id="138254" name="Rectangle 14"/>
          <p:cNvSpPr>
            <a:spLocks noChangeArrowheads="1"/>
          </p:cNvSpPr>
          <p:nvPr/>
        </p:nvSpPr>
        <p:spPr bwMode="auto">
          <a:xfrm>
            <a:off x="3124200" y="5410200"/>
            <a:ext cx="2209800" cy="533400"/>
          </a:xfrm>
          <a:prstGeom prst="rect">
            <a:avLst/>
          </a:prstGeom>
          <a:solidFill>
            <a:srgbClr val="FFD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b="1" dirty="0"/>
              <a:t>Oz</a:t>
            </a:r>
          </a:p>
        </p:txBody>
      </p:sp>
      <p:sp>
        <p:nvSpPr>
          <p:cNvPr id="138255" name="Text Box 15"/>
          <p:cNvSpPr txBox="1">
            <a:spLocks noChangeArrowheads="1"/>
          </p:cNvSpPr>
          <p:nvPr/>
        </p:nvSpPr>
        <p:spPr bwMode="auto">
          <a:xfrm>
            <a:off x="5562600" y="54102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Abbreviation for Ounce (way gold is measured)</a:t>
            </a:r>
            <a:endParaRPr lang="en-US" b="1" dirty="0">
              <a:latin typeface="Times New Roman" panose="02020603050405020304" pitchFamily="18" charset="0"/>
            </a:endParaRPr>
          </a:p>
        </p:txBody>
      </p:sp>
      <p:pic>
        <p:nvPicPr>
          <p:cNvPr id="138256" name="Picture 16" descr="rubyslippers"/>
          <p:cNvPicPr>
            <a:picLocks noChangeAspect="1" noChangeArrowheads="1"/>
          </p:cNvPicPr>
          <p:nvPr/>
        </p:nvPicPr>
        <p:blipFill>
          <a:blip r:embed="rId2">
            <a:extLst>
              <a:ext uri="{28A0092B-C50C-407E-A947-70E740481C1C}">
                <a14:useLocalDpi xmlns:a14="http://schemas.microsoft.com/office/drawing/2010/main" val="0"/>
              </a:ext>
            </a:extLst>
          </a:blip>
          <a:srcRect l="21753" t="60001" r="21753"/>
          <a:stretch>
            <a:fillRect/>
          </a:stretch>
        </p:blipFill>
        <p:spPr bwMode="auto">
          <a:xfrm>
            <a:off x="838200" y="2341880"/>
            <a:ext cx="1633538" cy="295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3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8249"/>
                                        </p:tgtEl>
                                        <p:attrNameLst>
                                          <p:attrName>style.visibility</p:attrName>
                                        </p:attrNameLst>
                                      </p:cBhvr>
                                      <p:to>
                                        <p:strVal val="visible"/>
                                      </p:to>
                                    </p:set>
                                    <p:anim calcmode="lin" valueType="num">
                                      <p:cBhvr additive="base">
                                        <p:cTn id="7" dur="500" fill="hold"/>
                                        <p:tgtEl>
                                          <p:spTgt spid="138249"/>
                                        </p:tgtEl>
                                        <p:attrNameLst>
                                          <p:attrName>ppt_x</p:attrName>
                                        </p:attrNameLst>
                                      </p:cBhvr>
                                      <p:tavLst>
                                        <p:tav tm="0">
                                          <p:val>
                                            <p:strVal val="0-#ppt_w/2"/>
                                          </p:val>
                                        </p:tav>
                                        <p:tav tm="100000">
                                          <p:val>
                                            <p:strVal val="#ppt_x"/>
                                          </p:val>
                                        </p:tav>
                                      </p:tavLst>
                                    </p:anim>
                                    <p:anim calcmode="lin" valueType="num">
                                      <p:cBhvr additive="base">
                                        <p:cTn id="8" dur="500" fill="hold"/>
                                        <p:tgtEl>
                                          <p:spTgt spid="1382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8253"/>
                                        </p:tgtEl>
                                        <p:attrNameLst>
                                          <p:attrName>style.visibility</p:attrName>
                                        </p:attrNameLst>
                                      </p:cBhvr>
                                      <p:to>
                                        <p:strVal val="visible"/>
                                      </p:to>
                                    </p:set>
                                    <p:anim calcmode="lin" valueType="num">
                                      <p:cBhvr additive="base">
                                        <p:cTn id="13" dur="500" fill="hold"/>
                                        <p:tgtEl>
                                          <p:spTgt spid="138253"/>
                                        </p:tgtEl>
                                        <p:attrNameLst>
                                          <p:attrName>ppt_x</p:attrName>
                                        </p:attrNameLst>
                                      </p:cBhvr>
                                      <p:tavLst>
                                        <p:tav tm="0">
                                          <p:val>
                                            <p:strVal val="0-#ppt_w/2"/>
                                          </p:val>
                                        </p:tav>
                                        <p:tav tm="100000">
                                          <p:val>
                                            <p:strVal val="#ppt_x"/>
                                          </p:val>
                                        </p:tav>
                                      </p:tavLst>
                                    </p:anim>
                                    <p:anim calcmode="lin" valueType="num">
                                      <p:cBhvr additive="base">
                                        <p:cTn id="14" dur="500" fill="hold"/>
                                        <p:tgtEl>
                                          <p:spTgt spid="1382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8255"/>
                                        </p:tgtEl>
                                        <p:attrNameLst>
                                          <p:attrName>style.visibility</p:attrName>
                                        </p:attrNameLst>
                                      </p:cBhvr>
                                      <p:to>
                                        <p:strVal val="visible"/>
                                      </p:to>
                                    </p:set>
                                    <p:anim calcmode="lin" valueType="num">
                                      <p:cBhvr additive="base">
                                        <p:cTn id="19" dur="500" fill="hold"/>
                                        <p:tgtEl>
                                          <p:spTgt spid="138255"/>
                                        </p:tgtEl>
                                        <p:attrNameLst>
                                          <p:attrName>ppt_x</p:attrName>
                                        </p:attrNameLst>
                                      </p:cBhvr>
                                      <p:tavLst>
                                        <p:tav tm="0">
                                          <p:val>
                                            <p:strVal val="0-#ppt_w/2"/>
                                          </p:val>
                                        </p:tav>
                                        <p:tav tm="100000">
                                          <p:val>
                                            <p:strVal val="#ppt_x"/>
                                          </p:val>
                                        </p:tav>
                                      </p:tavLst>
                                    </p:anim>
                                    <p:anim calcmode="lin" valueType="num">
                                      <p:cBhvr additive="base">
                                        <p:cTn id="20" dur="500" fill="hold"/>
                                        <p:tgtEl>
                                          <p:spTgt spid="138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autoUpdateAnimBg="0"/>
      <p:bldP spid="138253" grpId="0" autoUpdateAnimBg="0"/>
      <p:bldP spid="13825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04" y="365125"/>
            <a:ext cx="10742295" cy="6157595"/>
          </a:xfrm>
        </p:spPr>
      </p:pic>
    </p:spTree>
    <p:extLst>
      <p:ext uri="{BB962C8B-B14F-4D97-AF65-F5344CB8AC3E}">
        <p14:creationId xmlns:p14="http://schemas.microsoft.com/office/powerpoint/2010/main" val="292394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D9B75010-432E-4FED-A5F1-74C97D640C28}" type="slidenum">
              <a:rPr lang="en-US" altLang="en-US"/>
              <a:pPr/>
              <a:t>50</a:t>
            </a:fld>
            <a:endParaRPr lang="en-US" altLang="en-US"/>
          </a:p>
        </p:txBody>
      </p:sp>
      <p:sp>
        <p:nvSpPr>
          <p:cNvPr id="139266" name="Rectangle 2"/>
          <p:cNvSpPr>
            <a:spLocks noGrp="1" noChangeArrowheads="1"/>
          </p:cNvSpPr>
          <p:nvPr>
            <p:ph type="title"/>
          </p:nvPr>
        </p:nvSpPr>
        <p:spPr/>
        <p:txBody>
          <a:bodyPr/>
          <a:lstStyle/>
          <a:p>
            <a:r>
              <a:rPr lang="en-US" b="1" dirty="0"/>
              <a:t>The Wizard of Oz</a:t>
            </a:r>
          </a:p>
        </p:txBody>
      </p:sp>
      <p:sp>
        <p:nvSpPr>
          <p:cNvPr id="139267" name="Rectangle 3"/>
          <p:cNvSpPr>
            <a:spLocks noGrp="1" noChangeArrowheads="1"/>
          </p:cNvSpPr>
          <p:nvPr>
            <p:ph type="body" idx="1"/>
          </p:nvPr>
        </p:nvSpPr>
        <p:spPr>
          <a:xfrm>
            <a:off x="3200400" y="1219200"/>
            <a:ext cx="6553200" cy="609600"/>
          </a:xfrm>
        </p:spPr>
        <p:txBody>
          <a:bodyPr/>
          <a:lstStyle/>
          <a:p>
            <a:r>
              <a:rPr lang="en-US" dirty="0"/>
              <a:t>Characters:</a:t>
            </a:r>
          </a:p>
        </p:txBody>
      </p:sp>
      <p:sp>
        <p:nvSpPr>
          <p:cNvPr id="139268" name="Rectangle 4"/>
          <p:cNvSpPr>
            <a:spLocks noChangeArrowheads="1"/>
          </p:cNvSpPr>
          <p:nvPr/>
        </p:nvSpPr>
        <p:spPr bwMode="auto">
          <a:xfrm>
            <a:off x="3200400" y="1828800"/>
            <a:ext cx="22098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Dorothy</a:t>
            </a:r>
            <a:endParaRPr lang="en-US"/>
          </a:p>
        </p:txBody>
      </p:sp>
      <p:sp>
        <p:nvSpPr>
          <p:cNvPr id="139269" name="Text Box 5"/>
          <p:cNvSpPr txBox="1">
            <a:spLocks noChangeArrowheads="1"/>
          </p:cNvSpPr>
          <p:nvPr/>
        </p:nvSpPr>
        <p:spPr bwMode="auto">
          <a:xfrm>
            <a:off x="5638800" y="1828800"/>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Everyman</a:t>
            </a:r>
            <a:endParaRPr lang="en-US" b="1" dirty="0">
              <a:latin typeface="Times New Roman" panose="02020603050405020304" pitchFamily="18" charset="0"/>
            </a:endParaRPr>
          </a:p>
        </p:txBody>
      </p:sp>
      <p:sp>
        <p:nvSpPr>
          <p:cNvPr id="139270" name="Rectangle 6"/>
          <p:cNvSpPr>
            <a:spLocks noChangeArrowheads="1"/>
          </p:cNvSpPr>
          <p:nvPr/>
        </p:nvSpPr>
        <p:spPr bwMode="auto">
          <a:xfrm>
            <a:off x="3124200" y="3657600"/>
            <a:ext cx="2209800" cy="838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Scarecrow</a:t>
            </a:r>
            <a:endParaRPr lang="en-US"/>
          </a:p>
        </p:txBody>
      </p:sp>
      <p:sp>
        <p:nvSpPr>
          <p:cNvPr id="139271" name="Text Box 7"/>
          <p:cNvSpPr txBox="1">
            <a:spLocks noChangeArrowheads="1"/>
          </p:cNvSpPr>
          <p:nvPr/>
        </p:nvSpPr>
        <p:spPr bwMode="auto">
          <a:xfrm>
            <a:off x="5562600" y="3657600"/>
            <a:ext cx="41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Farmers</a:t>
            </a:r>
            <a:endParaRPr lang="en-US" b="1" dirty="0">
              <a:latin typeface="Times New Roman" panose="02020603050405020304" pitchFamily="18" charset="0"/>
            </a:endParaRPr>
          </a:p>
        </p:txBody>
      </p:sp>
      <p:sp>
        <p:nvSpPr>
          <p:cNvPr id="139272" name="Rectangle 8"/>
          <p:cNvSpPr>
            <a:spLocks noChangeArrowheads="1"/>
          </p:cNvSpPr>
          <p:nvPr/>
        </p:nvSpPr>
        <p:spPr bwMode="auto">
          <a:xfrm>
            <a:off x="3124200" y="5410200"/>
            <a:ext cx="22098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Tin Man</a:t>
            </a:r>
            <a:endParaRPr lang="en-US"/>
          </a:p>
        </p:txBody>
      </p:sp>
      <p:sp>
        <p:nvSpPr>
          <p:cNvPr id="139273" name="Text Box 9"/>
          <p:cNvSpPr txBox="1">
            <a:spLocks noChangeArrowheads="1"/>
          </p:cNvSpPr>
          <p:nvPr/>
        </p:nvSpPr>
        <p:spPr bwMode="auto">
          <a:xfrm>
            <a:off x="5562600" y="5410201"/>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Industrial Workers</a:t>
            </a:r>
            <a:endParaRPr lang="en-US" b="1" dirty="0">
              <a:latin typeface="Times New Roman" panose="02020603050405020304" pitchFamily="18" charset="0"/>
            </a:endParaRPr>
          </a:p>
        </p:txBody>
      </p:sp>
      <p:pic>
        <p:nvPicPr>
          <p:cNvPr id="139274" name="Picture 10" descr="doro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1" y="1600200"/>
            <a:ext cx="3292475" cy="464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16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anim calcmode="lin" valueType="num">
                                      <p:cBhvr additive="base">
                                        <p:cTn id="7" dur="500" fill="hold"/>
                                        <p:tgtEl>
                                          <p:spTgt spid="139269"/>
                                        </p:tgtEl>
                                        <p:attrNameLst>
                                          <p:attrName>ppt_x</p:attrName>
                                        </p:attrNameLst>
                                      </p:cBhvr>
                                      <p:tavLst>
                                        <p:tav tm="0">
                                          <p:val>
                                            <p:strVal val="0-#ppt_w/2"/>
                                          </p:val>
                                        </p:tav>
                                        <p:tav tm="100000">
                                          <p:val>
                                            <p:strVal val="#ppt_x"/>
                                          </p:val>
                                        </p:tav>
                                      </p:tavLst>
                                    </p:anim>
                                    <p:anim calcmode="lin" valueType="num">
                                      <p:cBhvr additive="base">
                                        <p:cTn id="8" dur="500" fill="hold"/>
                                        <p:tgtEl>
                                          <p:spTgt spid="1392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271"/>
                                        </p:tgtEl>
                                        <p:attrNameLst>
                                          <p:attrName>style.visibility</p:attrName>
                                        </p:attrNameLst>
                                      </p:cBhvr>
                                      <p:to>
                                        <p:strVal val="visible"/>
                                      </p:to>
                                    </p:set>
                                    <p:anim calcmode="lin" valueType="num">
                                      <p:cBhvr additive="base">
                                        <p:cTn id="13" dur="500" fill="hold"/>
                                        <p:tgtEl>
                                          <p:spTgt spid="139271"/>
                                        </p:tgtEl>
                                        <p:attrNameLst>
                                          <p:attrName>ppt_x</p:attrName>
                                        </p:attrNameLst>
                                      </p:cBhvr>
                                      <p:tavLst>
                                        <p:tav tm="0">
                                          <p:val>
                                            <p:strVal val="0-#ppt_w/2"/>
                                          </p:val>
                                        </p:tav>
                                        <p:tav tm="100000">
                                          <p:val>
                                            <p:strVal val="#ppt_x"/>
                                          </p:val>
                                        </p:tav>
                                      </p:tavLst>
                                    </p:anim>
                                    <p:anim calcmode="lin" valueType="num">
                                      <p:cBhvr additive="base">
                                        <p:cTn id="14" dur="500" fill="hold"/>
                                        <p:tgtEl>
                                          <p:spTgt spid="1392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9273"/>
                                        </p:tgtEl>
                                        <p:attrNameLst>
                                          <p:attrName>style.visibility</p:attrName>
                                        </p:attrNameLst>
                                      </p:cBhvr>
                                      <p:to>
                                        <p:strVal val="visible"/>
                                      </p:to>
                                    </p:set>
                                    <p:anim calcmode="lin" valueType="num">
                                      <p:cBhvr additive="base">
                                        <p:cTn id="19" dur="500" fill="hold"/>
                                        <p:tgtEl>
                                          <p:spTgt spid="139273"/>
                                        </p:tgtEl>
                                        <p:attrNameLst>
                                          <p:attrName>ppt_x</p:attrName>
                                        </p:attrNameLst>
                                      </p:cBhvr>
                                      <p:tavLst>
                                        <p:tav tm="0">
                                          <p:val>
                                            <p:strVal val="0-#ppt_w/2"/>
                                          </p:val>
                                        </p:tav>
                                        <p:tav tm="100000">
                                          <p:val>
                                            <p:strVal val="#ppt_x"/>
                                          </p:val>
                                        </p:tav>
                                      </p:tavLst>
                                    </p:anim>
                                    <p:anim calcmode="lin" valueType="num">
                                      <p:cBhvr additive="base">
                                        <p:cTn id="20" dur="500" fill="hold"/>
                                        <p:tgtEl>
                                          <p:spTgt spid="139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utoUpdateAnimBg="0"/>
      <p:bldP spid="139271" grpId="0" autoUpdateAnimBg="0"/>
      <p:bldP spid="13927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20975D3C-48A7-4284-AC40-C0EF928F3556}" type="slidenum">
              <a:rPr lang="en-US" altLang="en-US"/>
              <a:pPr/>
              <a:t>51</a:t>
            </a:fld>
            <a:endParaRPr lang="en-US" altLang="en-US"/>
          </a:p>
        </p:txBody>
      </p:sp>
      <p:sp>
        <p:nvSpPr>
          <p:cNvPr id="140290" name="Rectangle 2"/>
          <p:cNvSpPr>
            <a:spLocks noGrp="1" noChangeArrowheads="1"/>
          </p:cNvSpPr>
          <p:nvPr>
            <p:ph type="title"/>
          </p:nvPr>
        </p:nvSpPr>
        <p:spPr/>
        <p:txBody>
          <a:bodyPr/>
          <a:lstStyle/>
          <a:p>
            <a:r>
              <a:rPr lang="en-US" dirty="0"/>
              <a:t>The Wizard of Oz</a:t>
            </a:r>
          </a:p>
        </p:txBody>
      </p:sp>
      <p:sp>
        <p:nvSpPr>
          <p:cNvPr id="140291" name="Rectangle 3"/>
          <p:cNvSpPr>
            <a:spLocks noGrp="1" noChangeArrowheads="1"/>
          </p:cNvSpPr>
          <p:nvPr>
            <p:ph type="body" idx="1"/>
          </p:nvPr>
        </p:nvSpPr>
        <p:spPr>
          <a:xfrm>
            <a:off x="3200400" y="1219200"/>
            <a:ext cx="6553200" cy="609600"/>
          </a:xfrm>
        </p:spPr>
        <p:txBody>
          <a:bodyPr/>
          <a:lstStyle/>
          <a:p>
            <a:r>
              <a:rPr lang="en-US"/>
              <a:t>Characters:</a:t>
            </a:r>
          </a:p>
        </p:txBody>
      </p:sp>
      <p:sp>
        <p:nvSpPr>
          <p:cNvPr id="140292" name="Rectangle 4"/>
          <p:cNvSpPr>
            <a:spLocks noChangeArrowheads="1"/>
          </p:cNvSpPr>
          <p:nvPr/>
        </p:nvSpPr>
        <p:spPr bwMode="auto">
          <a:xfrm>
            <a:off x="3200400" y="1828800"/>
            <a:ext cx="22098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Lion</a:t>
            </a:r>
            <a:endParaRPr lang="en-US"/>
          </a:p>
        </p:txBody>
      </p:sp>
      <p:sp>
        <p:nvSpPr>
          <p:cNvPr id="140293" name="Text Box 5"/>
          <p:cNvSpPr txBox="1">
            <a:spLocks noChangeArrowheads="1"/>
          </p:cNvSpPr>
          <p:nvPr/>
        </p:nvSpPr>
        <p:spPr bwMode="auto">
          <a:xfrm>
            <a:off x="5638800" y="1828801"/>
            <a:ext cx="152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 William Jennings </a:t>
            </a:r>
            <a:r>
              <a:rPr lang="en-US" b="1" dirty="0" err="1"/>
              <a:t>Byran</a:t>
            </a:r>
            <a:r>
              <a:rPr lang="en-US" b="1" dirty="0"/>
              <a:t> </a:t>
            </a:r>
            <a:br>
              <a:rPr lang="en-US" b="1" dirty="0"/>
            </a:br>
            <a:r>
              <a:rPr lang="en-US" b="1" dirty="0"/>
              <a:t>(a pacifist</a:t>
            </a:r>
            <a:r>
              <a:rPr lang="en-US" dirty="0"/>
              <a:t>)</a:t>
            </a:r>
            <a:endParaRPr lang="en-US" dirty="0">
              <a:latin typeface="Times New Roman" panose="02020603050405020304" pitchFamily="18" charset="0"/>
            </a:endParaRPr>
          </a:p>
        </p:txBody>
      </p:sp>
      <p:sp>
        <p:nvSpPr>
          <p:cNvPr id="140294" name="Rectangle 6"/>
          <p:cNvSpPr>
            <a:spLocks noChangeArrowheads="1"/>
          </p:cNvSpPr>
          <p:nvPr/>
        </p:nvSpPr>
        <p:spPr bwMode="auto">
          <a:xfrm>
            <a:off x="3124200" y="3657600"/>
            <a:ext cx="2209800" cy="838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Toto</a:t>
            </a:r>
            <a:endParaRPr lang="en-US"/>
          </a:p>
        </p:txBody>
      </p:sp>
      <p:sp>
        <p:nvSpPr>
          <p:cNvPr id="140295" name="Text Box 7"/>
          <p:cNvSpPr txBox="1">
            <a:spLocks noChangeArrowheads="1"/>
          </p:cNvSpPr>
          <p:nvPr/>
        </p:nvSpPr>
        <p:spPr bwMode="auto">
          <a:xfrm>
            <a:off x="5562600" y="3657601"/>
            <a:ext cx="1676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Temperance Activists (allies of the Populists)</a:t>
            </a:r>
            <a:endParaRPr lang="en-US" b="1" dirty="0">
              <a:latin typeface="Times New Roman" panose="02020603050405020304" pitchFamily="18" charset="0"/>
            </a:endParaRPr>
          </a:p>
        </p:txBody>
      </p:sp>
      <p:sp>
        <p:nvSpPr>
          <p:cNvPr id="140296" name="Rectangle 8"/>
          <p:cNvSpPr>
            <a:spLocks noChangeArrowheads="1"/>
          </p:cNvSpPr>
          <p:nvPr/>
        </p:nvSpPr>
        <p:spPr bwMode="auto">
          <a:xfrm>
            <a:off x="3124200" y="5410200"/>
            <a:ext cx="22098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Wizard</a:t>
            </a:r>
            <a:endParaRPr lang="en-US"/>
          </a:p>
        </p:txBody>
      </p:sp>
      <p:sp>
        <p:nvSpPr>
          <p:cNvPr id="140297" name="Text Box 9"/>
          <p:cNvSpPr txBox="1">
            <a:spLocks noChangeArrowheads="1"/>
          </p:cNvSpPr>
          <p:nvPr/>
        </p:nvSpPr>
        <p:spPr bwMode="auto">
          <a:xfrm>
            <a:off x="5562600" y="5410200"/>
            <a:ext cx="144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 President of the United States</a:t>
            </a:r>
            <a:endParaRPr lang="en-US" b="1" dirty="0">
              <a:latin typeface="Times New Roman" panose="02020603050405020304" pitchFamily="18" charset="0"/>
            </a:endParaRPr>
          </a:p>
        </p:txBody>
      </p:sp>
      <p:pic>
        <p:nvPicPr>
          <p:cNvPr id="140298" name="Picture 10" descr="doroth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00200"/>
            <a:ext cx="319563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06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additive="base">
                                        <p:cTn id="7" dur="500" fill="hold"/>
                                        <p:tgtEl>
                                          <p:spTgt spid="140293"/>
                                        </p:tgtEl>
                                        <p:attrNameLst>
                                          <p:attrName>ppt_x</p:attrName>
                                        </p:attrNameLst>
                                      </p:cBhvr>
                                      <p:tavLst>
                                        <p:tav tm="0">
                                          <p:val>
                                            <p:strVal val="0-#ppt_w/2"/>
                                          </p:val>
                                        </p:tav>
                                        <p:tav tm="100000">
                                          <p:val>
                                            <p:strVal val="#ppt_x"/>
                                          </p:val>
                                        </p:tav>
                                      </p:tavLst>
                                    </p:anim>
                                    <p:anim calcmode="lin" valueType="num">
                                      <p:cBhvr additive="base">
                                        <p:cTn id="8" dur="500" fill="hold"/>
                                        <p:tgtEl>
                                          <p:spTgt spid="1402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5"/>
                                        </p:tgtEl>
                                        <p:attrNameLst>
                                          <p:attrName>style.visibility</p:attrName>
                                        </p:attrNameLst>
                                      </p:cBhvr>
                                      <p:to>
                                        <p:strVal val="visible"/>
                                      </p:to>
                                    </p:set>
                                    <p:anim calcmode="lin" valueType="num">
                                      <p:cBhvr additive="base">
                                        <p:cTn id="13" dur="500" fill="hold"/>
                                        <p:tgtEl>
                                          <p:spTgt spid="140295"/>
                                        </p:tgtEl>
                                        <p:attrNameLst>
                                          <p:attrName>ppt_x</p:attrName>
                                        </p:attrNameLst>
                                      </p:cBhvr>
                                      <p:tavLst>
                                        <p:tav tm="0">
                                          <p:val>
                                            <p:strVal val="0-#ppt_w/2"/>
                                          </p:val>
                                        </p:tav>
                                        <p:tav tm="100000">
                                          <p:val>
                                            <p:strVal val="#ppt_x"/>
                                          </p:val>
                                        </p:tav>
                                      </p:tavLst>
                                    </p:anim>
                                    <p:anim calcmode="lin" valueType="num">
                                      <p:cBhvr additive="base">
                                        <p:cTn id="14" dur="500" fill="hold"/>
                                        <p:tgtEl>
                                          <p:spTgt spid="1402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297"/>
                                        </p:tgtEl>
                                        <p:attrNameLst>
                                          <p:attrName>style.visibility</p:attrName>
                                        </p:attrNameLst>
                                      </p:cBhvr>
                                      <p:to>
                                        <p:strVal val="visible"/>
                                      </p:to>
                                    </p:set>
                                    <p:anim calcmode="lin" valueType="num">
                                      <p:cBhvr additive="base">
                                        <p:cTn id="19" dur="500" fill="hold"/>
                                        <p:tgtEl>
                                          <p:spTgt spid="140297"/>
                                        </p:tgtEl>
                                        <p:attrNameLst>
                                          <p:attrName>ppt_x</p:attrName>
                                        </p:attrNameLst>
                                      </p:cBhvr>
                                      <p:tavLst>
                                        <p:tav tm="0">
                                          <p:val>
                                            <p:strVal val="0-#ppt_w/2"/>
                                          </p:val>
                                        </p:tav>
                                        <p:tav tm="100000">
                                          <p:val>
                                            <p:strVal val="#ppt_x"/>
                                          </p:val>
                                        </p:tav>
                                      </p:tavLst>
                                    </p:anim>
                                    <p:anim calcmode="lin" valueType="num">
                                      <p:cBhvr additive="base">
                                        <p:cTn id="20" dur="500" fill="hold"/>
                                        <p:tgtEl>
                                          <p:spTgt spid="140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utoUpdateAnimBg="0"/>
      <p:bldP spid="140295" grpId="0" autoUpdateAnimBg="0"/>
      <p:bldP spid="14029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84E7AF8E-67FB-4027-9AB4-2682734F85CE}" type="slidenum">
              <a:rPr lang="en-US" altLang="en-US"/>
              <a:pPr/>
              <a:t>52</a:t>
            </a:fld>
            <a:endParaRPr lang="en-US" altLang="en-US"/>
          </a:p>
        </p:txBody>
      </p:sp>
      <p:sp>
        <p:nvSpPr>
          <p:cNvPr id="141314" name="Rectangle 2"/>
          <p:cNvSpPr>
            <a:spLocks noGrp="1" noChangeArrowheads="1"/>
          </p:cNvSpPr>
          <p:nvPr>
            <p:ph type="title"/>
          </p:nvPr>
        </p:nvSpPr>
        <p:spPr/>
        <p:txBody>
          <a:bodyPr/>
          <a:lstStyle/>
          <a:p>
            <a:r>
              <a:rPr lang="en-US"/>
              <a:t>The Wizard of Oz</a:t>
            </a:r>
          </a:p>
        </p:txBody>
      </p:sp>
      <p:sp>
        <p:nvSpPr>
          <p:cNvPr id="141315" name="Rectangle 3"/>
          <p:cNvSpPr>
            <a:spLocks noGrp="1" noChangeArrowheads="1"/>
          </p:cNvSpPr>
          <p:nvPr>
            <p:ph type="body" idx="1"/>
          </p:nvPr>
        </p:nvSpPr>
        <p:spPr>
          <a:xfrm>
            <a:off x="4800600" y="1028700"/>
            <a:ext cx="6553200" cy="609600"/>
          </a:xfrm>
        </p:spPr>
        <p:txBody>
          <a:bodyPr/>
          <a:lstStyle/>
          <a:p>
            <a:r>
              <a:rPr lang="en-US"/>
              <a:t>Places:</a:t>
            </a:r>
          </a:p>
        </p:txBody>
      </p:sp>
      <p:sp>
        <p:nvSpPr>
          <p:cNvPr id="141316" name="Rectangle 4"/>
          <p:cNvSpPr>
            <a:spLocks noChangeArrowheads="1"/>
          </p:cNvSpPr>
          <p:nvPr/>
        </p:nvSpPr>
        <p:spPr bwMode="auto">
          <a:xfrm>
            <a:off x="3200400" y="1828800"/>
            <a:ext cx="2209800" cy="533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Emerald City</a:t>
            </a:r>
            <a:endParaRPr lang="en-US"/>
          </a:p>
        </p:txBody>
      </p:sp>
      <p:sp>
        <p:nvSpPr>
          <p:cNvPr id="141317" name="Text Box 5"/>
          <p:cNvSpPr txBox="1">
            <a:spLocks noChangeArrowheads="1"/>
          </p:cNvSpPr>
          <p:nvPr/>
        </p:nvSpPr>
        <p:spPr bwMode="auto">
          <a:xfrm>
            <a:off x="5638800" y="1828801"/>
            <a:ext cx="1828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Washington D.C. (in the book, the color came from Green Glasses that everyone wore, a trick)</a:t>
            </a:r>
            <a:endParaRPr lang="en-US" b="1" dirty="0">
              <a:latin typeface="Times New Roman" panose="02020603050405020304" pitchFamily="18" charset="0"/>
            </a:endParaRPr>
          </a:p>
        </p:txBody>
      </p:sp>
      <p:sp>
        <p:nvSpPr>
          <p:cNvPr id="141318" name="Rectangle 6"/>
          <p:cNvSpPr>
            <a:spLocks noChangeArrowheads="1"/>
          </p:cNvSpPr>
          <p:nvPr/>
        </p:nvSpPr>
        <p:spPr bwMode="auto">
          <a:xfrm>
            <a:off x="3124200" y="4191000"/>
            <a:ext cx="2209800" cy="1447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100000"/>
              </a:spcBef>
              <a:defRPr sz="2600">
                <a:solidFill>
                  <a:schemeClr val="tx1"/>
                </a:solidFill>
                <a:latin typeface="FrutigerBold" pitchFamily="2" charset="0"/>
              </a:defRPr>
            </a:lvl1pPr>
            <a:lvl2pPr marL="6350" indent="-4763">
              <a:spcBef>
                <a:spcPct val="65000"/>
              </a:spcBef>
              <a:defRPr sz="2400">
                <a:solidFill>
                  <a:schemeClr val="tx1"/>
                </a:solidFill>
                <a:latin typeface="KeplerRegular" pitchFamily="2" charset="0"/>
              </a:defRPr>
            </a:lvl2pPr>
            <a:lvl3pPr marL="236538" indent="-228600">
              <a:spcBef>
                <a:spcPct val="40000"/>
              </a:spcBef>
              <a:buChar char="•"/>
              <a:defRPr sz="2400">
                <a:solidFill>
                  <a:schemeClr val="tx1"/>
                </a:solidFill>
                <a:latin typeface="KeplerRegular" pitchFamily="2" charset="0"/>
              </a:defRPr>
            </a:lvl3pPr>
            <a:lvl4pPr marL="466725" indent="-228600">
              <a:spcBef>
                <a:spcPct val="20000"/>
              </a:spcBef>
              <a:buSzPct val="90000"/>
              <a:buChar char="•"/>
              <a:defRPr sz="2200">
                <a:solidFill>
                  <a:schemeClr val="tx1"/>
                </a:solidFill>
                <a:latin typeface="KeplerRegular" pitchFamily="2" charset="0"/>
              </a:defRPr>
            </a:lvl4pPr>
            <a:lvl5pPr marL="696913" indent="-228600">
              <a:spcBef>
                <a:spcPct val="10000"/>
              </a:spcBef>
              <a:buSzPct val="90000"/>
              <a:buChar char="•"/>
              <a:defRPr sz="2200">
                <a:solidFill>
                  <a:schemeClr val="tx1"/>
                </a:solidFill>
                <a:latin typeface="KeplerRegular" pitchFamily="2" charset="0"/>
              </a:defRPr>
            </a:lvl5pPr>
            <a:lvl6pPr marL="1154113" indent="-228600" fontAlgn="base">
              <a:spcBef>
                <a:spcPct val="10000"/>
              </a:spcBef>
              <a:spcAft>
                <a:spcPct val="0"/>
              </a:spcAft>
              <a:buSzPct val="90000"/>
              <a:buChar char="•"/>
              <a:defRPr sz="2200">
                <a:solidFill>
                  <a:schemeClr val="tx1"/>
                </a:solidFill>
                <a:latin typeface="KeplerRegular" pitchFamily="2" charset="0"/>
              </a:defRPr>
            </a:lvl6pPr>
            <a:lvl7pPr marL="1611313" indent="-228600" fontAlgn="base">
              <a:spcBef>
                <a:spcPct val="10000"/>
              </a:spcBef>
              <a:spcAft>
                <a:spcPct val="0"/>
              </a:spcAft>
              <a:buSzPct val="90000"/>
              <a:buChar char="•"/>
              <a:defRPr sz="2200">
                <a:solidFill>
                  <a:schemeClr val="tx1"/>
                </a:solidFill>
                <a:latin typeface="KeplerRegular" pitchFamily="2" charset="0"/>
              </a:defRPr>
            </a:lvl7pPr>
            <a:lvl8pPr marL="2068513" indent="-228600" fontAlgn="base">
              <a:spcBef>
                <a:spcPct val="10000"/>
              </a:spcBef>
              <a:spcAft>
                <a:spcPct val="0"/>
              </a:spcAft>
              <a:buSzPct val="90000"/>
              <a:buChar char="•"/>
              <a:defRPr sz="2200">
                <a:solidFill>
                  <a:schemeClr val="tx1"/>
                </a:solidFill>
                <a:latin typeface="KeplerRegular" pitchFamily="2" charset="0"/>
              </a:defRPr>
            </a:lvl8pPr>
            <a:lvl9pPr marL="2525713" indent="-228600" fontAlgn="base">
              <a:spcBef>
                <a:spcPct val="10000"/>
              </a:spcBef>
              <a:spcAft>
                <a:spcPct val="0"/>
              </a:spcAft>
              <a:buSzPct val="90000"/>
              <a:buChar char="•"/>
              <a:defRPr sz="2200">
                <a:solidFill>
                  <a:schemeClr val="tx1"/>
                </a:solidFill>
                <a:latin typeface="KeplerRegular" pitchFamily="2" charset="0"/>
              </a:defRPr>
            </a:lvl9pPr>
          </a:lstStyle>
          <a:p>
            <a:pPr algn="ctr"/>
            <a:r>
              <a:rPr lang="en-US">
                <a:solidFill>
                  <a:schemeClr val="bg1"/>
                </a:solidFill>
              </a:rPr>
              <a:t>Good Witches of North &amp; South</a:t>
            </a:r>
            <a:endParaRPr lang="en-US"/>
          </a:p>
        </p:txBody>
      </p:sp>
      <p:sp>
        <p:nvSpPr>
          <p:cNvPr id="141319" name="Text Box 7"/>
          <p:cNvSpPr txBox="1">
            <a:spLocks noChangeArrowheads="1"/>
          </p:cNvSpPr>
          <p:nvPr/>
        </p:nvSpPr>
        <p:spPr bwMode="auto">
          <a:xfrm>
            <a:off x="5562600" y="4191000"/>
            <a:ext cx="1676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t>- Directions where Populists had friends (Midwest and South)</a:t>
            </a:r>
            <a:endParaRPr lang="en-US" b="1" dirty="0">
              <a:latin typeface="Times New Roman" panose="02020603050405020304" pitchFamily="18" charset="0"/>
            </a:endParaRPr>
          </a:p>
        </p:txBody>
      </p:sp>
      <p:pic>
        <p:nvPicPr>
          <p:cNvPr id="141322" name="Picture 10" descr="goodwi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757362"/>
            <a:ext cx="3179763" cy="4038600"/>
          </a:xfrm>
          <a:prstGeom prst="rect">
            <a:avLst/>
          </a:prstGeom>
          <a:noFill/>
          <a:extLst>
            <a:ext uri="{909E8E84-426E-40DD-AFC4-6F175D3DCCD1}">
              <a14:hiddenFill xmlns:a14="http://schemas.microsoft.com/office/drawing/2010/main">
                <a:solidFill>
                  <a:srgbClr val="FFFFFF"/>
                </a:solidFill>
              </a14:hiddenFill>
            </a:ext>
          </a:extLst>
        </p:spPr>
      </p:pic>
      <p:sp>
        <p:nvSpPr>
          <p:cNvPr id="141324" name="Text Box 12"/>
          <p:cNvSpPr txBox="1">
            <a:spLocks noChangeArrowheads="1"/>
          </p:cNvSpPr>
          <p:nvPr/>
        </p:nvSpPr>
        <p:spPr bwMode="auto">
          <a:xfrm>
            <a:off x="2667000" y="6019800"/>
            <a:ext cx="53937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http://www.youtube.com/watch?v=zJ6VT7ciR1o&amp;NR=1</a:t>
            </a:r>
          </a:p>
        </p:txBody>
      </p:sp>
    </p:spTree>
    <p:extLst>
      <p:ext uri="{BB962C8B-B14F-4D97-AF65-F5344CB8AC3E}">
        <p14:creationId xmlns:p14="http://schemas.microsoft.com/office/powerpoint/2010/main" val="4210886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7"/>
                                        </p:tgtEl>
                                        <p:attrNameLst>
                                          <p:attrName>style.visibility</p:attrName>
                                        </p:attrNameLst>
                                      </p:cBhvr>
                                      <p:to>
                                        <p:strVal val="visible"/>
                                      </p:to>
                                    </p:set>
                                    <p:anim calcmode="lin" valueType="num">
                                      <p:cBhvr additive="base">
                                        <p:cTn id="7" dur="500" fill="hold"/>
                                        <p:tgtEl>
                                          <p:spTgt spid="141317"/>
                                        </p:tgtEl>
                                        <p:attrNameLst>
                                          <p:attrName>ppt_x</p:attrName>
                                        </p:attrNameLst>
                                      </p:cBhvr>
                                      <p:tavLst>
                                        <p:tav tm="0">
                                          <p:val>
                                            <p:strVal val="0-#ppt_w/2"/>
                                          </p:val>
                                        </p:tav>
                                        <p:tav tm="100000">
                                          <p:val>
                                            <p:strVal val="#ppt_x"/>
                                          </p:val>
                                        </p:tav>
                                      </p:tavLst>
                                    </p:anim>
                                    <p:anim calcmode="lin" valueType="num">
                                      <p:cBhvr additive="base">
                                        <p:cTn id="8" dur="500" fill="hold"/>
                                        <p:tgtEl>
                                          <p:spTgt spid="1413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9"/>
                                        </p:tgtEl>
                                        <p:attrNameLst>
                                          <p:attrName>style.visibility</p:attrName>
                                        </p:attrNameLst>
                                      </p:cBhvr>
                                      <p:to>
                                        <p:strVal val="visible"/>
                                      </p:to>
                                    </p:set>
                                    <p:anim calcmode="lin" valueType="num">
                                      <p:cBhvr additive="base">
                                        <p:cTn id="13" dur="500" fill="hold"/>
                                        <p:tgtEl>
                                          <p:spTgt spid="141319"/>
                                        </p:tgtEl>
                                        <p:attrNameLst>
                                          <p:attrName>ppt_x</p:attrName>
                                        </p:attrNameLst>
                                      </p:cBhvr>
                                      <p:tavLst>
                                        <p:tav tm="0">
                                          <p:val>
                                            <p:strVal val="0-#ppt_w/2"/>
                                          </p:val>
                                        </p:tav>
                                        <p:tav tm="100000">
                                          <p:val>
                                            <p:strVal val="#ppt_x"/>
                                          </p:val>
                                        </p:tav>
                                      </p:tavLst>
                                    </p:anim>
                                    <p:anim calcmode="lin" valueType="num">
                                      <p:cBhvr additive="base">
                                        <p:cTn id="14" dur="500" fill="hold"/>
                                        <p:tgtEl>
                                          <p:spTgt spid="141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7" grpId="0" autoUpdateAnimBg="0"/>
      <p:bldP spid="14131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24969"/>
            <a:ext cx="3233928" cy="43059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0" y="3002736"/>
            <a:ext cx="3602736" cy="36190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624" y="224969"/>
            <a:ext cx="4003548" cy="40035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2096" y="3002736"/>
            <a:ext cx="2676144" cy="3542261"/>
          </a:xfrm>
          <a:prstGeom prst="rect">
            <a:avLst/>
          </a:prstGeom>
        </p:spPr>
      </p:pic>
    </p:spTree>
    <p:extLst>
      <p:ext uri="{BB962C8B-B14F-4D97-AF65-F5344CB8AC3E}">
        <p14:creationId xmlns:p14="http://schemas.microsoft.com/office/powerpoint/2010/main" val="27685996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7FB3932-E809-40A0-BC1B-49BF5149034D}" type="slidenum">
              <a:rPr lang="en-US" altLang="en-US"/>
              <a:pPr/>
              <a:t>54</a:t>
            </a:fld>
            <a:endParaRPr lang="en-US" altLang="en-US"/>
          </a:p>
        </p:txBody>
      </p:sp>
      <p:sp>
        <p:nvSpPr>
          <p:cNvPr id="155650" name="Rectangle 2"/>
          <p:cNvSpPr>
            <a:spLocks noGrp="1" noChangeArrowheads="1"/>
          </p:cNvSpPr>
          <p:nvPr>
            <p:ph type="title"/>
          </p:nvPr>
        </p:nvSpPr>
        <p:spPr>
          <a:xfrm>
            <a:off x="2819400" y="457200"/>
            <a:ext cx="7315200" cy="533400"/>
          </a:xfrm>
        </p:spPr>
        <p:txBody>
          <a:bodyPr/>
          <a:lstStyle/>
          <a:p>
            <a:r>
              <a:rPr lang="en-US" sz="2900" b="1" dirty="0"/>
              <a:t>The 1896 Election</a:t>
            </a:r>
            <a:endParaRPr lang="en-US" sz="2900" b="1" dirty="0">
              <a:effectLst>
                <a:outerShdw blurRad="38100" dist="38100" dir="2700000" algn="tl">
                  <a:srgbClr val="C0C0C0"/>
                </a:outerShdw>
              </a:effectLst>
            </a:endParaRPr>
          </a:p>
        </p:txBody>
      </p:sp>
      <p:sp>
        <p:nvSpPr>
          <p:cNvPr id="155651" name="Rectangle 3"/>
          <p:cNvSpPr>
            <a:spLocks noGrp="1" noChangeArrowheads="1"/>
          </p:cNvSpPr>
          <p:nvPr>
            <p:ph type="body" idx="1"/>
          </p:nvPr>
        </p:nvSpPr>
        <p:spPr>
          <a:xfrm>
            <a:off x="853440" y="990600"/>
            <a:ext cx="10911840" cy="5511799"/>
          </a:xfrm>
          <a:solidFill>
            <a:srgbClr val="FFFF99"/>
          </a:solidFill>
          <a:ln>
            <a:solidFill>
              <a:srgbClr val="FFFF99"/>
            </a:solidFill>
            <a:miter lim="800000"/>
            <a:headEnd/>
            <a:tailEnd/>
          </a:ln>
        </p:spPr>
        <p:txBody>
          <a:bodyPr>
            <a:normAutofit/>
          </a:bodyPr>
          <a:lstStyle/>
          <a:p>
            <a:pPr>
              <a:spcBef>
                <a:spcPct val="50000"/>
              </a:spcBef>
            </a:pPr>
            <a:r>
              <a:rPr lang="en-US" sz="2000" b="1" dirty="0">
                <a:solidFill>
                  <a:srgbClr val="003300"/>
                </a:solidFill>
              </a:rPr>
              <a:t>After the election of 1892, a major railroad company failed, triggering the Panic of 1893.</a:t>
            </a:r>
          </a:p>
          <a:p>
            <a:pPr>
              <a:spcBef>
                <a:spcPct val="50000"/>
              </a:spcBef>
            </a:pPr>
            <a:r>
              <a:rPr lang="en-US" sz="2000" b="1" dirty="0">
                <a:solidFill>
                  <a:srgbClr val="003300"/>
                </a:solidFill>
              </a:rPr>
              <a:t>Stock prices fell and millions lost their jobs. President Cleveland blamed the Sherman Silver Purchase Act, which required the government to buy silver with paper money redeemable in either gold or silver.</a:t>
            </a:r>
          </a:p>
          <a:p>
            <a:pPr>
              <a:spcBef>
                <a:spcPct val="50000"/>
              </a:spcBef>
            </a:pPr>
            <a:r>
              <a:rPr lang="en-US" sz="2000" b="1" dirty="0">
                <a:solidFill>
                  <a:srgbClr val="003300"/>
                </a:solidFill>
              </a:rPr>
              <a:t>Silver was still an issue in the 1896 election, when Republicans nominated William McKinley, who favored the gold standard and Democrats chose William Jennings Bryan, who defended silver.</a:t>
            </a:r>
          </a:p>
          <a:p>
            <a:pPr>
              <a:spcBef>
                <a:spcPct val="50000"/>
              </a:spcBef>
            </a:pPr>
            <a:r>
              <a:rPr lang="en-US" sz="2000" b="1" dirty="0">
                <a:solidFill>
                  <a:srgbClr val="003300"/>
                </a:solidFill>
              </a:rPr>
              <a:t>Bryan made a dramatic speech saying using the gold standard was like crucifying mankind on a “cross of gold.”  </a:t>
            </a:r>
          </a:p>
          <a:p>
            <a:pPr>
              <a:spcBef>
                <a:spcPct val="50000"/>
              </a:spcBef>
            </a:pPr>
            <a:r>
              <a:rPr lang="en-US" sz="2000" b="1" dirty="0">
                <a:solidFill>
                  <a:srgbClr val="003300"/>
                </a:solidFill>
              </a:rPr>
              <a:t>This speech won Bryan Populist support, but terrified business leaders gave money to the Republicans, and McKinley won the election. </a:t>
            </a:r>
            <a:endParaRPr lang="en-US" sz="2000" b="1" dirty="0"/>
          </a:p>
        </p:txBody>
      </p:sp>
      <p:sp>
        <p:nvSpPr>
          <p:cNvPr id="155652" name="Line 4"/>
          <p:cNvSpPr>
            <a:spLocks noChangeShapeType="1"/>
          </p:cNvSpPr>
          <p:nvPr/>
        </p:nvSpPr>
        <p:spPr bwMode="auto">
          <a:xfrm>
            <a:off x="2057400" y="5562600"/>
            <a:ext cx="8077200" cy="0"/>
          </a:xfrm>
          <a:prstGeom prst="line">
            <a:avLst/>
          </a:prstGeom>
          <a:noFill/>
          <a:ln w="9525">
            <a:solidFill>
              <a:schemeClr val="bg2"/>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7222520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160"/>
            <a:ext cx="10515600" cy="1325563"/>
          </a:xfrm>
        </p:spPr>
        <p:txBody>
          <a:bodyPr/>
          <a:lstStyle/>
          <a:p>
            <a:r>
              <a:rPr lang="en-US" b="1" dirty="0" smtClean="0"/>
              <a:t>Racism in America</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0440" y="2028825"/>
            <a:ext cx="3754120"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607" y="2028825"/>
            <a:ext cx="4445953" cy="4351338"/>
          </a:xfrm>
          <a:prstGeom prst="rect">
            <a:avLst/>
          </a:prstGeom>
        </p:spPr>
      </p:pic>
      <p:sp>
        <p:nvSpPr>
          <p:cNvPr id="8" name="TextBox 7"/>
          <p:cNvSpPr txBox="1"/>
          <p:nvPr/>
        </p:nvSpPr>
        <p:spPr>
          <a:xfrm>
            <a:off x="1341120" y="1439942"/>
            <a:ext cx="3596640" cy="400110"/>
          </a:xfrm>
          <a:prstGeom prst="rect">
            <a:avLst/>
          </a:prstGeom>
          <a:noFill/>
        </p:spPr>
        <p:txBody>
          <a:bodyPr wrap="square" rtlCol="0">
            <a:spAutoFit/>
          </a:bodyPr>
          <a:lstStyle/>
          <a:p>
            <a:r>
              <a:rPr lang="en-US" sz="2000" b="1" dirty="0" smtClean="0"/>
              <a:t>Booker T. Washington</a:t>
            </a:r>
            <a:endParaRPr lang="en-US" sz="2000" b="1" dirty="0"/>
          </a:p>
        </p:txBody>
      </p:sp>
      <p:sp>
        <p:nvSpPr>
          <p:cNvPr id="9" name="TextBox 8"/>
          <p:cNvSpPr txBox="1"/>
          <p:nvPr/>
        </p:nvSpPr>
        <p:spPr>
          <a:xfrm>
            <a:off x="7233920" y="1439942"/>
            <a:ext cx="4119880" cy="400110"/>
          </a:xfrm>
          <a:prstGeom prst="rect">
            <a:avLst/>
          </a:prstGeom>
          <a:noFill/>
        </p:spPr>
        <p:txBody>
          <a:bodyPr wrap="square" rtlCol="0">
            <a:spAutoFit/>
          </a:bodyPr>
          <a:lstStyle/>
          <a:p>
            <a:r>
              <a:rPr lang="en-US" sz="2000" b="1" dirty="0" smtClean="0"/>
              <a:t>W.E.B. DuBois</a:t>
            </a:r>
            <a:endParaRPr lang="en-US" sz="2000" b="1" dirty="0"/>
          </a:p>
        </p:txBody>
      </p:sp>
    </p:spTree>
    <p:extLst>
      <p:ext uri="{BB962C8B-B14F-4D97-AF65-F5344CB8AC3E}">
        <p14:creationId xmlns:p14="http://schemas.microsoft.com/office/powerpoint/2010/main" val="291785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515600" cy="6259195"/>
          </a:xfrm>
        </p:spPr>
      </p:pic>
    </p:spTree>
    <p:extLst>
      <p:ext uri="{BB962C8B-B14F-4D97-AF65-F5344CB8AC3E}">
        <p14:creationId xmlns:p14="http://schemas.microsoft.com/office/powerpoint/2010/main" val="2436048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683240" cy="6218555"/>
          </a:xfrm>
        </p:spPr>
      </p:pic>
    </p:spTree>
    <p:extLst>
      <p:ext uri="{BB962C8B-B14F-4D97-AF65-F5344CB8AC3E}">
        <p14:creationId xmlns:p14="http://schemas.microsoft.com/office/powerpoint/2010/main" val="341328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86" y="670558"/>
            <a:ext cx="5801784" cy="5588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130" y="670559"/>
            <a:ext cx="6208184" cy="5588000"/>
          </a:xfrm>
          <a:prstGeom prst="rect">
            <a:avLst/>
          </a:prstGeom>
        </p:spPr>
      </p:pic>
    </p:spTree>
    <p:extLst>
      <p:ext uri="{BB962C8B-B14F-4D97-AF65-F5344CB8AC3E}">
        <p14:creationId xmlns:p14="http://schemas.microsoft.com/office/powerpoint/2010/main" val="3443701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365125"/>
            <a:ext cx="5577840" cy="480092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040" y="365125"/>
            <a:ext cx="5429250" cy="4613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985" y="3637052"/>
            <a:ext cx="3884295" cy="3058000"/>
          </a:xfrm>
          <a:prstGeom prst="rect">
            <a:avLst/>
          </a:prstGeom>
        </p:spPr>
      </p:pic>
    </p:spTree>
    <p:extLst>
      <p:ext uri="{BB962C8B-B14F-4D97-AF65-F5344CB8AC3E}">
        <p14:creationId xmlns:p14="http://schemas.microsoft.com/office/powerpoint/2010/main" val="304056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1516</Words>
  <Application>Microsoft Office PowerPoint</Application>
  <PresentationFormat>Widescreen</PresentationFormat>
  <Paragraphs>223</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Calibri Light</vt:lpstr>
      <vt:lpstr>Comic Sans MS</vt:lpstr>
      <vt:lpstr>FrutigerBold</vt:lpstr>
      <vt:lpstr>StageCoach</vt:lpstr>
      <vt:lpstr>Tahoma</vt:lpstr>
      <vt:lpstr>Times New Roman</vt:lpstr>
      <vt:lpstr>Wingdings 2</vt:lpstr>
      <vt:lpstr>Office Theme</vt:lpstr>
      <vt:lpstr>Ch. 13 Urban American</vt:lpstr>
      <vt:lpstr>Push and Pull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Citizenship</vt:lpstr>
      <vt:lpstr>Citizenship Today </vt:lpstr>
      <vt:lpstr>Nativism</vt:lpstr>
      <vt:lpstr>Political Machines (Tammany Hall and William Boss Tweed)  </vt:lpstr>
      <vt:lpstr>PowerPoint Presentation</vt:lpstr>
      <vt:lpstr>PowerPoint Presentation</vt:lpstr>
      <vt:lpstr>PowerPoint Presentation</vt:lpstr>
      <vt:lpstr>PowerPoint Presentation</vt:lpstr>
      <vt:lpstr>PowerPoint Presentation</vt:lpstr>
      <vt:lpstr>PowerPoint Presentation</vt:lpstr>
      <vt:lpstr>Gilded Age</vt:lpstr>
      <vt:lpstr>Popular Culture</vt:lpstr>
      <vt:lpstr>PowerPoint Presentation</vt:lpstr>
      <vt:lpstr>PowerPoint Presentation</vt:lpstr>
      <vt:lpstr>PowerPoint Presentation</vt:lpstr>
      <vt:lpstr>PowerPoint Presentation</vt:lpstr>
      <vt:lpstr>Spoils System </vt:lpstr>
      <vt:lpstr>Republican Split</vt:lpstr>
      <vt:lpstr>Pendleton Act</vt:lpstr>
      <vt:lpstr>Election of 1884</vt:lpstr>
      <vt:lpstr>PowerPoint Presentation</vt:lpstr>
      <vt:lpstr>President Cleveland</vt:lpstr>
      <vt:lpstr>Election 1884</vt:lpstr>
      <vt:lpstr>Fighting Big Business</vt:lpstr>
      <vt:lpstr>Helping Urban Poor</vt:lpstr>
      <vt:lpstr>Populism:</vt:lpstr>
      <vt:lpstr>Populism</vt:lpstr>
      <vt:lpstr>Populism</vt:lpstr>
      <vt:lpstr>Follow the Money $$$$$$$$$</vt:lpstr>
      <vt:lpstr>Federal Reserve</vt:lpstr>
      <vt:lpstr>Follow the Money $$$$$$$$$$$$$ </vt:lpstr>
      <vt:lpstr>The Grange</vt:lpstr>
      <vt:lpstr>PowerPoint Presentation</vt:lpstr>
      <vt:lpstr>A Populist President?</vt:lpstr>
      <vt:lpstr>PowerPoint Presentation</vt:lpstr>
      <vt:lpstr>PowerPoint Presentation</vt:lpstr>
      <vt:lpstr>The Wizard of Oz</vt:lpstr>
      <vt:lpstr>The Wizard of Oz</vt:lpstr>
      <vt:lpstr>The Wizard of Oz</vt:lpstr>
      <vt:lpstr>The Wizard of Oz</vt:lpstr>
      <vt:lpstr>The Wizard of Oz</vt:lpstr>
      <vt:lpstr>PowerPoint Presentation</vt:lpstr>
      <vt:lpstr>The 1896 Election</vt:lpstr>
      <vt:lpstr>Racism in America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Elbel, Edward</dc:creator>
  <cp:lastModifiedBy>Elbel, Edward</cp:lastModifiedBy>
  <cp:revision>28</cp:revision>
  <cp:lastPrinted>2013-12-03T19:29:02Z</cp:lastPrinted>
  <dcterms:created xsi:type="dcterms:W3CDTF">2013-12-03T12:11:16Z</dcterms:created>
  <dcterms:modified xsi:type="dcterms:W3CDTF">2014-11-19T13:46:21Z</dcterms:modified>
</cp:coreProperties>
</file>