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87" r:id="rId4"/>
    <p:sldId id="288" r:id="rId5"/>
    <p:sldId id="276" r:id="rId6"/>
    <p:sldId id="292" r:id="rId7"/>
    <p:sldId id="289" r:id="rId8"/>
    <p:sldId id="275" r:id="rId9"/>
    <p:sldId id="290" r:id="rId10"/>
    <p:sldId id="291" r:id="rId11"/>
    <p:sldId id="293" r:id="rId12"/>
    <p:sldId id="257" r:id="rId13"/>
    <p:sldId id="263" r:id="rId14"/>
    <p:sldId id="294" r:id="rId15"/>
    <p:sldId id="258" r:id="rId16"/>
    <p:sldId id="264" r:id="rId17"/>
    <p:sldId id="277" r:id="rId18"/>
    <p:sldId id="259" r:id="rId19"/>
    <p:sldId id="295" r:id="rId20"/>
    <p:sldId id="265" r:id="rId21"/>
    <p:sldId id="266" r:id="rId22"/>
    <p:sldId id="267" r:id="rId23"/>
    <p:sldId id="260" r:id="rId24"/>
    <p:sldId id="269" r:id="rId25"/>
    <p:sldId id="268" r:id="rId26"/>
    <p:sldId id="261" r:id="rId27"/>
    <p:sldId id="270" r:id="rId28"/>
    <p:sldId id="262" r:id="rId29"/>
    <p:sldId id="271" r:id="rId30"/>
    <p:sldId id="272" r:id="rId31"/>
    <p:sldId id="273" r:id="rId32"/>
    <p:sldId id="274" r:id="rId33"/>
    <p:sldId id="285" r:id="rId34"/>
    <p:sldId id="278" r:id="rId35"/>
    <p:sldId id="282" r:id="rId36"/>
    <p:sldId id="279" r:id="rId37"/>
    <p:sldId id="280" r:id="rId38"/>
    <p:sldId id="281" r:id="rId39"/>
    <p:sldId id="283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DF4DD8-3327-4BC7-BDF2-D96AB0DC4B7C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C2AD45-85E7-426D-A2F9-AD74AE2D95D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77880"/>
            <a:ext cx="7406640" cy="1472184"/>
          </a:xfrm>
        </p:spPr>
        <p:txBody>
          <a:bodyPr/>
          <a:lstStyle/>
          <a:p>
            <a:r>
              <a:rPr lang="en-US" dirty="0"/>
              <a:t>Ch.9  The American Civil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4695"/>
            <a:ext cx="7406640" cy="1752600"/>
          </a:xfrm>
        </p:spPr>
        <p:txBody>
          <a:bodyPr/>
          <a:lstStyle/>
          <a:p>
            <a:pPr algn="ctr"/>
            <a:r>
              <a:rPr lang="en-US" dirty="0"/>
              <a:t>1861-1865</a:t>
            </a:r>
          </a:p>
        </p:txBody>
      </p:sp>
      <p:pic>
        <p:nvPicPr>
          <p:cNvPr id="4" name="Picture 3" descr="091207_civil_w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438400"/>
            <a:ext cx="78486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A63A-FEBA-4CC7-BC7B-6DCC3AB6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28600"/>
            <a:ext cx="7498080" cy="1143000"/>
          </a:xfrm>
        </p:spPr>
        <p:txBody>
          <a:bodyPr/>
          <a:lstStyle/>
          <a:p>
            <a:r>
              <a:rPr lang="en-US" dirty="0"/>
              <a:t>Advantages / Disadvantages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937EF-974C-4956-8CC9-C7D19D53C6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u="sng" dirty="0"/>
              <a:t>North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Higher population</a:t>
            </a:r>
          </a:p>
          <a:p>
            <a:pPr algn="ctr"/>
            <a:r>
              <a:rPr lang="en-US" dirty="0"/>
              <a:t>More railroads  </a:t>
            </a:r>
          </a:p>
          <a:p>
            <a:pPr algn="ctr"/>
            <a:r>
              <a:rPr lang="en-US" dirty="0"/>
              <a:t>Manufacturing and industry</a:t>
            </a:r>
          </a:p>
          <a:p>
            <a:pPr algn="ctr"/>
            <a:r>
              <a:rPr lang="en-US" dirty="0"/>
              <a:t>Iron and steel production</a:t>
            </a:r>
          </a:p>
          <a:p>
            <a:pPr algn="ctr"/>
            <a:r>
              <a:rPr lang="en-US" dirty="0"/>
              <a:t>Stronger navy </a:t>
            </a:r>
          </a:p>
          <a:p>
            <a:pPr algn="ctr"/>
            <a:r>
              <a:rPr lang="en-US" dirty="0"/>
              <a:t>Banking and finances </a:t>
            </a:r>
          </a:p>
          <a:p>
            <a:pPr algn="ctr"/>
            <a:r>
              <a:rPr lang="en-US" dirty="0"/>
              <a:t>Government organization </a:t>
            </a:r>
          </a:p>
          <a:p>
            <a:pPr algn="ctr"/>
            <a:r>
              <a:rPr lang="en-US" dirty="0"/>
              <a:t>Presidential leadership</a:t>
            </a:r>
          </a:p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52335F-2E16-43BA-93A3-52ED59BA1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95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u="sng" dirty="0"/>
              <a:t>South</a:t>
            </a:r>
          </a:p>
          <a:p>
            <a:pPr algn="ctr"/>
            <a:r>
              <a:rPr lang="en-US" dirty="0"/>
              <a:t>Strong will to win</a:t>
            </a:r>
          </a:p>
          <a:p>
            <a:pPr algn="ctr"/>
            <a:r>
              <a:rPr lang="en-US" dirty="0"/>
              <a:t>Knowledge of land </a:t>
            </a:r>
          </a:p>
          <a:p>
            <a:pPr algn="ctr"/>
            <a:r>
              <a:rPr lang="en-US" dirty="0"/>
              <a:t>Well trained officers and soldiers  </a:t>
            </a:r>
          </a:p>
        </p:txBody>
      </p:sp>
    </p:spTree>
    <p:extLst>
      <p:ext uri="{BB962C8B-B14F-4D97-AF65-F5344CB8AC3E}">
        <p14:creationId xmlns:p14="http://schemas.microsoft.com/office/powerpoint/2010/main" val="3008100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67DD8C-083C-42D0-9091-B770E71C5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Civil War Battles (1863-1865)</a:t>
            </a:r>
          </a:p>
        </p:txBody>
      </p:sp>
      <p:pic>
        <p:nvPicPr>
          <p:cNvPr id="3074" name="Picture 2" descr="Image result for civil war casualties">
            <a:extLst>
              <a:ext uri="{FF2B5EF4-FFF2-40B4-BE49-F238E27FC236}">
                <a16:creationId xmlns:a16="http://schemas.microsoft.com/office/drawing/2014/main" id="{03557792-7867-4E59-82C6-361E85EB3B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7638"/>
            <a:ext cx="7391400" cy="51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02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Vicksburg, Mississippi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(May 18 – July 4, 1863)</a:t>
            </a:r>
          </a:p>
          <a:p>
            <a:endParaRPr lang="en-US" dirty="0"/>
          </a:p>
          <a:p>
            <a:r>
              <a:rPr lang="en-US" u="sng" dirty="0"/>
              <a:t>Leaders: </a:t>
            </a:r>
          </a:p>
          <a:p>
            <a:r>
              <a:rPr lang="en-US" dirty="0"/>
              <a:t>North: Ulysses S. Grant</a:t>
            </a:r>
          </a:p>
          <a:p>
            <a:r>
              <a:rPr lang="en-US" dirty="0"/>
              <a:t>South: John C. Pemberton</a:t>
            </a:r>
          </a:p>
          <a:p>
            <a:endParaRPr lang="en-US" dirty="0"/>
          </a:p>
          <a:p>
            <a:r>
              <a:rPr lang="en-US" u="sng" dirty="0"/>
              <a:t>Factors:</a:t>
            </a:r>
          </a:p>
          <a:p>
            <a:r>
              <a:rPr lang="en-US" dirty="0"/>
              <a:t>Grant decided to lay siege to the city for 2 months eventually exhausting the south of food and supplies</a:t>
            </a:r>
          </a:p>
          <a:p>
            <a:endParaRPr lang="en-US" dirty="0"/>
          </a:p>
          <a:p>
            <a:r>
              <a:rPr lang="en-US" u="sng" dirty="0"/>
              <a:t>Significance </a:t>
            </a:r>
          </a:p>
          <a:p>
            <a:r>
              <a:rPr lang="en-US" dirty="0"/>
              <a:t> Vicksburg gives the Union control of the entire Mississippi River and divides the Confederacy in half.</a:t>
            </a:r>
          </a:p>
        </p:txBody>
      </p:sp>
      <p:pic>
        <p:nvPicPr>
          <p:cNvPr id="4098" name="Picture 2" descr="Image result for us grant">
            <a:extLst>
              <a:ext uri="{FF2B5EF4-FFF2-40B4-BE49-F238E27FC236}">
                <a16:creationId xmlns:a16="http://schemas.microsoft.com/office/drawing/2014/main" id="{32BCAE92-E9C5-4954-B70D-FA39034F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588"/>
            <a:ext cx="1348666" cy="1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ohn pemberton">
            <a:extLst>
              <a:ext uri="{FF2B5EF4-FFF2-40B4-BE49-F238E27FC236}">
                <a16:creationId xmlns:a16="http://schemas.microsoft.com/office/drawing/2014/main" id="{0A73C13F-BBDF-4C51-AE33-37C741788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1348666" cy="13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icksburg-ms-battle-map-8-22-2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EA00-3CEE-4C8C-B2E4-9FE1782C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Related image">
            <a:extLst>
              <a:ext uri="{FF2B5EF4-FFF2-40B4-BE49-F238E27FC236}">
                <a16:creationId xmlns:a16="http://schemas.microsoft.com/office/drawing/2014/main" id="{EBA82C36-9A66-4ACA-811C-BBA029E7B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12"/>
            <a:ext cx="4526955" cy="35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iege of vicksburg">
            <a:extLst>
              <a:ext uri="{FF2B5EF4-FFF2-40B4-BE49-F238E27FC236}">
                <a16:creationId xmlns:a16="http://schemas.microsoft.com/office/drawing/2014/main" id="{DDFC6980-217E-4C71-8FF4-C0EB0CC4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55" y="0"/>
            <a:ext cx="4617045" cy="35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>
            <a:extLst>
              <a:ext uri="{FF2B5EF4-FFF2-40B4-BE49-F238E27FC236}">
                <a16:creationId xmlns:a16="http://schemas.microsoft.com/office/drawing/2014/main" id="{FC7CD51D-4603-4D2C-9A56-C3FF19654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07574"/>
            <a:ext cx="4189866" cy="35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Related image">
            <a:extLst>
              <a:ext uri="{FF2B5EF4-FFF2-40B4-BE49-F238E27FC236}">
                <a16:creationId xmlns:a16="http://schemas.microsoft.com/office/drawing/2014/main" id="{94E592F5-F3B5-4CE4-87DB-9CE31DB2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54" y="3312309"/>
            <a:ext cx="5193846" cy="35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0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45" y="79375"/>
            <a:ext cx="7498080" cy="1143000"/>
          </a:xfrm>
        </p:spPr>
        <p:txBody>
          <a:bodyPr/>
          <a:lstStyle/>
          <a:p>
            <a:r>
              <a:rPr lang="en-US" dirty="0"/>
              <a:t>Gettysburg, Pennsylvania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July 1–3, 1863</a:t>
            </a:r>
          </a:p>
          <a:p>
            <a:endParaRPr lang="en-US" dirty="0"/>
          </a:p>
          <a:p>
            <a:r>
              <a:rPr lang="en-US" u="sng" dirty="0"/>
              <a:t>Leaders</a:t>
            </a:r>
          </a:p>
          <a:p>
            <a:r>
              <a:rPr lang="en-US" dirty="0"/>
              <a:t>North: George Meade</a:t>
            </a:r>
          </a:p>
          <a:p>
            <a:r>
              <a:rPr lang="en-US" dirty="0"/>
              <a:t>South: Robert E. Lee</a:t>
            </a:r>
          </a:p>
          <a:p>
            <a:endParaRPr lang="en-US" dirty="0"/>
          </a:p>
          <a:p>
            <a:r>
              <a:rPr lang="en-US" u="sng" dirty="0"/>
              <a:t>Factors: </a:t>
            </a:r>
          </a:p>
          <a:p>
            <a:r>
              <a:rPr lang="en-US" dirty="0"/>
              <a:t>Lee decided to invade the North after early Confederate success in the war. Lee is defeated on the 3</a:t>
            </a:r>
            <a:r>
              <a:rPr lang="en-US" baseline="30000" dirty="0"/>
              <a:t>rd</a:t>
            </a:r>
            <a:r>
              <a:rPr lang="en-US" dirty="0"/>
              <a:t> day of the battle called Pickett's Charge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u="sng" dirty="0"/>
              <a:t>Significance:</a:t>
            </a:r>
          </a:p>
          <a:p>
            <a:r>
              <a:rPr lang="en-US" dirty="0"/>
              <a:t>Gettysburg is the turning point of the war and the South will be on the decline following the battle.</a:t>
            </a:r>
          </a:p>
        </p:txBody>
      </p:sp>
      <p:pic>
        <p:nvPicPr>
          <p:cNvPr id="7172" name="Picture 4" descr="Image result for george meade">
            <a:extLst>
              <a:ext uri="{FF2B5EF4-FFF2-40B4-BE49-F238E27FC236}">
                <a16:creationId xmlns:a16="http://schemas.microsoft.com/office/drawing/2014/main" id="{BDED8FAD-CE80-4417-9442-AE1A2180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" y="1447800"/>
            <a:ext cx="1066800" cy="157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A9820-347A-4446-8A4E-04DCD444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" y="3200400"/>
            <a:ext cx="1135106" cy="16099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ainting-of-battle-of-gettysburg-july-3-1863-picketts-ch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95835" y="0"/>
            <a:ext cx="9439835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" y="0"/>
            <a:ext cx="5181600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0" y="3200400"/>
            <a:ext cx="480973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40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Wilderness,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May 5– June 3, 1864</a:t>
            </a:r>
          </a:p>
          <a:p>
            <a:endParaRPr lang="en-US" dirty="0"/>
          </a:p>
          <a:p>
            <a:r>
              <a:rPr lang="en-US" u="sng" dirty="0"/>
              <a:t>Leaders:</a:t>
            </a:r>
          </a:p>
          <a:p>
            <a:r>
              <a:rPr lang="en-US" dirty="0"/>
              <a:t>North: Ulysses S. Grant    </a:t>
            </a:r>
          </a:p>
          <a:p>
            <a:r>
              <a:rPr lang="en-US" dirty="0"/>
              <a:t>South: Robert E. Lee</a:t>
            </a:r>
          </a:p>
          <a:p>
            <a:endParaRPr lang="en-US" dirty="0"/>
          </a:p>
          <a:p>
            <a:r>
              <a:rPr lang="en-US" u="sng" dirty="0"/>
              <a:t>Factors: </a:t>
            </a:r>
          </a:p>
          <a:p>
            <a:r>
              <a:rPr lang="en-US" dirty="0"/>
              <a:t>Lee attempted to slow down Grant and his larger armies in the thick woods and brush of Virginia</a:t>
            </a:r>
          </a:p>
          <a:p>
            <a:endParaRPr lang="en-US" dirty="0"/>
          </a:p>
          <a:p>
            <a:r>
              <a:rPr lang="en-US" u="sng" dirty="0"/>
              <a:t>Significance:</a:t>
            </a:r>
          </a:p>
          <a:p>
            <a:r>
              <a:rPr lang="en-US" dirty="0"/>
              <a:t>Grant relentlessly attacks Lee and eventually pushes his depleted armies back towards the Confederate Capital at Richmond, Virginia</a:t>
            </a:r>
          </a:p>
        </p:txBody>
      </p:sp>
      <p:pic>
        <p:nvPicPr>
          <p:cNvPr id="5122" name="Picture 2" descr="Image result for us grant">
            <a:extLst>
              <a:ext uri="{FF2B5EF4-FFF2-40B4-BE49-F238E27FC236}">
                <a16:creationId xmlns:a16="http://schemas.microsoft.com/office/drawing/2014/main" id="{CE432623-87EC-4F89-B1A4-D64C50656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" y="1850994"/>
            <a:ext cx="1099988" cy="15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3D4F12-FA8D-4812-8894-7A37B61BE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2" y="3526679"/>
            <a:ext cx="1099988" cy="1611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6BF1-6823-4EB8-8902-081A1A74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battle of wilderness va">
            <a:extLst>
              <a:ext uri="{FF2B5EF4-FFF2-40B4-BE49-F238E27FC236}">
                <a16:creationId xmlns:a16="http://schemas.microsoft.com/office/drawing/2014/main" id="{F385833D-D100-4488-9A14-8FA40D069C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90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CFA1-0826-4EDB-B1D2-7BA0EA88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15E63-9093-45D6-B017-C2A4D5BE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ap of north south civil war">
            <a:extLst>
              <a:ext uri="{FF2B5EF4-FFF2-40B4-BE49-F238E27FC236}">
                <a16:creationId xmlns:a16="http://schemas.microsoft.com/office/drawing/2014/main" id="{29FF5A54-7A69-4506-865C-626DB2DB2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16"/>
            <a:ext cx="9144000" cy="695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5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ant_and_L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29653Bloody_Angle_by_Kunst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ild_peter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Atlanta,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May 7 – Sept 2, 1864</a:t>
            </a:r>
          </a:p>
          <a:p>
            <a:endParaRPr lang="en-US" dirty="0"/>
          </a:p>
          <a:p>
            <a:r>
              <a:rPr lang="en-US" u="sng" dirty="0"/>
              <a:t>Leaders:</a:t>
            </a:r>
          </a:p>
          <a:p>
            <a:r>
              <a:rPr lang="en-US" dirty="0"/>
              <a:t>North: William Tecumseh Sherman</a:t>
            </a:r>
          </a:p>
          <a:p>
            <a:r>
              <a:rPr lang="en-US" dirty="0"/>
              <a:t>South: Joseph E. Johnston</a:t>
            </a:r>
          </a:p>
          <a:p>
            <a:endParaRPr lang="en-US" dirty="0"/>
          </a:p>
          <a:p>
            <a:r>
              <a:rPr lang="en-US" u="sng" dirty="0"/>
              <a:t>Factors:</a:t>
            </a:r>
          </a:p>
          <a:p>
            <a:r>
              <a:rPr lang="en-US" dirty="0"/>
              <a:t>Sherman decides to march from Tennessee to Atlanta, Georgia in an all offensive attack.</a:t>
            </a:r>
          </a:p>
          <a:p>
            <a:endParaRPr lang="en-US" dirty="0"/>
          </a:p>
          <a:p>
            <a:r>
              <a:rPr lang="en-US" u="sng" dirty="0"/>
              <a:t>Significance:</a:t>
            </a:r>
          </a:p>
          <a:p>
            <a:r>
              <a:rPr lang="en-US" dirty="0"/>
              <a:t>Atlanta falls which was the largest railroad and industrial city in the Confederacy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E9334-4D63-4D9B-A334-FB0915461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3" y="3276600"/>
            <a:ext cx="1036468" cy="1477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3FBE0B-4234-4320-A102-13F250CC2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676400"/>
            <a:ext cx="1066800" cy="14779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ionstra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rning of Atlan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to the Sea, Georgia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November 15 to December 22, 1864 </a:t>
            </a:r>
          </a:p>
          <a:p>
            <a:endParaRPr lang="en-US" dirty="0"/>
          </a:p>
          <a:p>
            <a:r>
              <a:rPr lang="en-US" u="sng" dirty="0"/>
              <a:t>Leaders:</a:t>
            </a:r>
          </a:p>
          <a:p>
            <a:r>
              <a:rPr lang="en-US" dirty="0"/>
              <a:t>North: William Tecumseh Sherman</a:t>
            </a:r>
          </a:p>
          <a:p>
            <a:r>
              <a:rPr lang="en-US" dirty="0"/>
              <a:t>South: Joseph E. Johnston and John Bell Hood</a:t>
            </a:r>
          </a:p>
          <a:p>
            <a:endParaRPr lang="en-US" dirty="0"/>
          </a:p>
          <a:p>
            <a:r>
              <a:rPr lang="en-US" u="sng" dirty="0"/>
              <a:t>Factors: </a:t>
            </a:r>
          </a:p>
          <a:p>
            <a:r>
              <a:rPr lang="en-US" dirty="0"/>
              <a:t>Sherman cuts a path of destruction 60 miles wide into Georgia and South Carolina</a:t>
            </a:r>
          </a:p>
          <a:p>
            <a:endParaRPr lang="en-US" dirty="0"/>
          </a:p>
          <a:p>
            <a:r>
              <a:rPr lang="en-US" u="sng" dirty="0"/>
              <a:t>Significance:</a:t>
            </a:r>
          </a:p>
          <a:p>
            <a:r>
              <a:rPr lang="en-US" dirty="0"/>
              <a:t>This breaks the southern will to fight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D2954A-B254-49FB-B894-EAFAA2DE8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0" y="3461551"/>
            <a:ext cx="1326356" cy="1648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5397FA-AA52-4A42-9D6D-FA960CE2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" y="1752600"/>
            <a:ext cx="1395413" cy="147790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rch_to_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4830" y="228600"/>
            <a:ext cx="7419890" cy="6324600"/>
          </a:xfrm>
        </p:spPr>
      </p:pic>
      <p:pic>
        <p:nvPicPr>
          <p:cNvPr id="5" name="Picture 4" descr="ah3_p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38400"/>
            <a:ext cx="3106361" cy="4133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Appomattox Court House, 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April 9, 1865</a:t>
            </a:r>
          </a:p>
          <a:p>
            <a:endParaRPr lang="en-US" dirty="0"/>
          </a:p>
          <a:p>
            <a:r>
              <a:rPr lang="en-US" u="sng" dirty="0"/>
              <a:t>Leaders </a:t>
            </a:r>
          </a:p>
          <a:p>
            <a:r>
              <a:rPr lang="en-US" dirty="0"/>
              <a:t>North: Ulysses S. Grant</a:t>
            </a:r>
          </a:p>
          <a:p>
            <a:r>
              <a:rPr lang="en-US" dirty="0"/>
              <a:t>South: Robert E. Lee</a:t>
            </a:r>
          </a:p>
          <a:p>
            <a:endParaRPr lang="en-US" dirty="0"/>
          </a:p>
          <a:p>
            <a:r>
              <a:rPr lang="en-US" u="sng" dirty="0"/>
              <a:t>Factors: </a:t>
            </a:r>
          </a:p>
          <a:p>
            <a:r>
              <a:rPr lang="en-US" dirty="0"/>
              <a:t>Grant is able to continuously attack Lee’s smaller armies and pushed them back to Petersburg, Virginia a major rail hub near the capital at Richmond</a:t>
            </a:r>
          </a:p>
          <a:p>
            <a:endParaRPr lang="en-US" dirty="0"/>
          </a:p>
          <a:p>
            <a:r>
              <a:rPr lang="en-US" u="sng" dirty="0"/>
              <a:t>Significance: </a:t>
            </a:r>
          </a:p>
          <a:p>
            <a:r>
              <a:rPr lang="en-US" dirty="0"/>
              <a:t>After a 10 months siege, Richmond falls and Lee is forced to surrender 7 days later due to lack of resources</a:t>
            </a:r>
          </a:p>
        </p:txBody>
      </p:sp>
      <p:pic>
        <p:nvPicPr>
          <p:cNvPr id="6146" name="Picture 2" descr="Image result for us grant">
            <a:extLst>
              <a:ext uri="{FF2B5EF4-FFF2-40B4-BE49-F238E27FC236}">
                <a16:creationId xmlns:a16="http://schemas.microsoft.com/office/drawing/2014/main" id="{B47B7A0D-5DB7-4AA7-B754-CACC79B2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" y="1752600"/>
            <a:ext cx="10973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D205D-47BE-43DA-86D9-BD95F6F26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9" y="3429740"/>
            <a:ext cx="1097302" cy="14779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ichmond-PetersburgFall1864Wikiped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1273"/>
            <a:ext cx="9144000" cy="680672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C449-6BBC-48A6-9D98-3774FB8D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-228600"/>
            <a:ext cx="7162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Causes of The Civil War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FA7F3-3169-48CA-9631-A8A5AF251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4298" y="772727"/>
            <a:ext cx="3886200" cy="5593080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buNone/>
            </a:pPr>
            <a:r>
              <a:rPr lang="en-US" sz="4800" b="1" u="sng" dirty="0"/>
              <a:t>Underlying</a:t>
            </a:r>
          </a:p>
          <a:p>
            <a:pPr marL="82296" indent="0" algn="ctr">
              <a:buNone/>
            </a:pPr>
            <a:endParaRPr lang="en-US" sz="4800" b="1" u="sng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Slavery</a:t>
            </a:r>
            <a:r>
              <a:rPr lang="en-US" sz="4800" b="1" dirty="0"/>
              <a:t>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dirty="0"/>
              <a:t>1846 - </a:t>
            </a:r>
            <a:r>
              <a:rPr lang="en-US" sz="4800" b="1" u="sng" dirty="0"/>
              <a:t>Mexican American War </a:t>
            </a:r>
            <a:r>
              <a:rPr lang="en-US" sz="4800" b="1" dirty="0"/>
              <a:t>adds new lands to the United States. Threatens to change the balance of slave and free states in Congress.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dirty="0"/>
              <a:t>1846 - </a:t>
            </a:r>
            <a:r>
              <a:rPr lang="en-US" sz="4800" b="1" u="sng" dirty="0"/>
              <a:t>Wilmot Proviso</a:t>
            </a:r>
            <a:r>
              <a:rPr lang="en-US" sz="4800" b="1" dirty="0"/>
              <a:t> proposed no slavery in western territory. Upsets southern states.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 1850’s - Popular Sovereignty </a:t>
            </a:r>
            <a:r>
              <a:rPr lang="en-US" sz="4800" b="1" dirty="0"/>
              <a:t>(Idea to allow citizens in states to decide slavery issue).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dirty="0"/>
              <a:t>1849 – </a:t>
            </a:r>
            <a:r>
              <a:rPr lang="en-US" sz="4800" b="1" u="sng" dirty="0"/>
              <a:t>Gold found in California –</a:t>
            </a:r>
            <a:r>
              <a:rPr lang="en-US" sz="4800" b="1" dirty="0"/>
              <a:t>decision to make California free or slave state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Compromise of 1850 </a:t>
            </a:r>
            <a:r>
              <a:rPr lang="en-US" sz="4800" b="1" dirty="0"/>
              <a:t>– California becomes a free states ….. Fugitive Slave Act passed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Kansas Nebraska Act – </a:t>
            </a:r>
            <a:r>
              <a:rPr lang="en-US" sz="4800" b="1" dirty="0"/>
              <a:t>Citizens decide slavery issue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Bleeding Kansas – </a:t>
            </a:r>
            <a:r>
              <a:rPr lang="en-US" sz="4800" b="1" dirty="0"/>
              <a:t>Fighting in Kansas over issue of slavery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u="sng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Dred Scott Decision – </a:t>
            </a:r>
            <a:r>
              <a:rPr lang="en-US" sz="4800" b="1" dirty="0"/>
              <a:t>Supreme Court upholds fugitive slave act </a:t>
            </a:r>
          </a:p>
          <a:p>
            <a:pPr marL="425196" indent="-342900">
              <a:buFont typeface="+mj-lt"/>
              <a:buAutoNum type="arabicPeriod"/>
            </a:pPr>
            <a:endParaRPr lang="en-US" sz="4800" b="1" dirty="0"/>
          </a:p>
          <a:p>
            <a:pPr marL="425196" indent="-342900">
              <a:buFont typeface="+mj-lt"/>
              <a:buAutoNum type="arabicPeriod"/>
            </a:pPr>
            <a:r>
              <a:rPr lang="en-US" sz="4800" b="1" u="sng" dirty="0"/>
              <a:t>John Brown Raid – </a:t>
            </a:r>
            <a:r>
              <a:rPr lang="en-US" sz="4800" b="1" dirty="0"/>
              <a:t>Anti-Slavery raid in Virginia </a:t>
            </a:r>
          </a:p>
          <a:p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AAF9BF-5F51-4898-844E-240AB9DC6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0498" y="772727"/>
            <a:ext cx="3886200" cy="5516880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en-US" sz="1400" b="1" u="sng" dirty="0"/>
              <a:t>Immediate</a:t>
            </a:r>
            <a:r>
              <a:rPr lang="en-US" sz="1400" u="sng" dirty="0"/>
              <a:t> </a:t>
            </a:r>
          </a:p>
          <a:p>
            <a:pPr algn="ctr"/>
            <a:endParaRPr lang="en-US" sz="1400" u="sng" dirty="0"/>
          </a:p>
          <a:p>
            <a:pPr marL="596646" indent="-514350">
              <a:buFont typeface="+mj-lt"/>
              <a:buAutoNum type="arabicPeriod"/>
            </a:pPr>
            <a:r>
              <a:rPr lang="en-US" sz="1400" b="1" u="sng" dirty="0"/>
              <a:t>1860 - Election of Abraham Lincoln</a:t>
            </a:r>
            <a:r>
              <a:rPr lang="en-US" sz="1400" b="1" dirty="0"/>
              <a:t> – Angers southern states </a:t>
            </a:r>
          </a:p>
          <a:p>
            <a:pPr marL="596646" indent="-514350">
              <a:buFont typeface="+mj-lt"/>
              <a:buAutoNum type="arabicPeriod"/>
            </a:pPr>
            <a:endParaRPr lang="en-US" sz="1400" b="1" dirty="0"/>
          </a:p>
          <a:p>
            <a:pPr marL="596646" indent="-514350">
              <a:buFont typeface="+mj-lt"/>
              <a:buAutoNum type="arabicPeriod"/>
            </a:pPr>
            <a:r>
              <a:rPr lang="en-US" sz="1400" b="1" u="sng" dirty="0"/>
              <a:t>1860 -Secession of South Carolina </a:t>
            </a:r>
            <a:r>
              <a:rPr lang="en-US" sz="1400" b="1" dirty="0"/>
              <a:t>– Other states follow </a:t>
            </a:r>
          </a:p>
          <a:p>
            <a:pPr marL="596646" indent="-514350">
              <a:buFont typeface="+mj-lt"/>
              <a:buAutoNum type="arabicPeriod"/>
            </a:pPr>
            <a:endParaRPr lang="en-US" sz="1400" b="1" dirty="0"/>
          </a:p>
          <a:p>
            <a:pPr marL="596646" indent="-514350">
              <a:buFont typeface="+mj-lt"/>
              <a:buAutoNum type="arabicPeriod"/>
            </a:pPr>
            <a:r>
              <a:rPr lang="en-US" sz="1400" b="1" u="sng" dirty="0"/>
              <a:t>1861 - Fort Sumter attacked by Southern forces </a:t>
            </a:r>
            <a:r>
              <a:rPr lang="en-US" sz="1400" b="1" dirty="0"/>
              <a:t>–Start of hostilities </a:t>
            </a:r>
          </a:p>
        </p:txBody>
      </p:sp>
    </p:spTree>
    <p:extLst>
      <p:ext uri="{BB962C8B-B14F-4D97-AF65-F5344CB8AC3E}">
        <p14:creationId xmlns:p14="http://schemas.microsoft.com/office/powerpoint/2010/main" val="4179288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ll_of_richm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vil-war-fall-of-richmond-gran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"/>
            <a:ext cx="8915400" cy="677129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JuryJohnS-AppomattoxSurrender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533" y="152400"/>
            <a:ext cx="8661917" cy="6553200"/>
          </a:xfrm>
        </p:spPr>
      </p:pic>
      <p:pic>
        <p:nvPicPr>
          <p:cNvPr id="7" name="Picture 6" descr="IMG_9197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876800"/>
            <a:ext cx="2946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55501"/>
              </p:ext>
            </p:extLst>
          </p:nvPr>
        </p:nvGraphicFramePr>
        <p:xfrm>
          <a:off x="1371600" y="4"/>
          <a:ext cx="7391400" cy="6890978"/>
        </p:xfrm>
        <a:graphic>
          <a:graphicData uri="http://schemas.openxmlformats.org/drawingml/2006/table">
            <a:tbl>
              <a:tblPr/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029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Lincoln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Kennedy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Lincoln was elected to Congress in 1846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Kennedy was elected to Congress in 1946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He was elected President in 1860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He was elected President in 1960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His wife lost a child while living in the White House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His wife lost a child while living in the White House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He was directly concerned with Civil Rights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He was directly concerned with Civil Rights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Lincoln had a secretary named Kennedy who told him not to go to the theater *1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Kennedy had a secretary named Lincoln who told him not to go to Dallas *2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Lincoln was shot in the back of the head in the presence of his wife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Kennedy was shot in the back of the head in the presence of his wife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Lincoln shot in the Ford Theatre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Kennedy shot in a Lincoln, made by Ford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29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He was shot on a Friday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He was shot on a Friday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9907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The assassin, John Wilkes Booth, was known by three names, comprised of fifteen letters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The assassin, Lee Harvey Oswald, was known by three names, comprised of fifteen letters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Booth shot Lincoln in a theater and fled to a warehouse *3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Oswald shot Kennedy from a warehouse and fled to a theater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5323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Booth was killed before being brought to trial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Oswald was killed before being brought to trial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There were theories that Booth was part of a greater conspiracy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There were theories that Oswald was part of a greater conspiracy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2615">
                <a:tc>
                  <a:txBody>
                    <a:bodyPr/>
                    <a:lstStyle/>
                    <a:p>
                      <a:pPr algn="ctr"/>
                      <a:r>
                        <a:rPr lang="en-US" sz="1050" b="1"/>
                        <a:t>Lincoln's successor was Andrew Johnson, born in 1808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/>
                        <a:t>Kennedy's successor was Lyndon Johnson, born in 1908</a:t>
                      </a:r>
                    </a:p>
                  </a:txBody>
                  <a:tcPr marL="18578" marR="18578" marT="18578" marB="185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748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5990"/>
          </a:xfrm>
        </p:spPr>
      </p:pic>
    </p:spTree>
    <p:extLst>
      <p:ext uri="{BB962C8B-B14F-4D97-AF65-F5344CB8AC3E}">
        <p14:creationId xmlns:p14="http://schemas.microsoft.com/office/powerpoint/2010/main" val="1472972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2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344" y="-4550"/>
            <a:ext cx="4648200" cy="68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83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8972468" cy="6858000"/>
          </a:xfrm>
        </p:spPr>
      </p:pic>
    </p:spTree>
    <p:extLst>
      <p:ext uri="{BB962C8B-B14F-4D97-AF65-F5344CB8AC3E}">
        <p14:creationId xmlns:p14="http://schemas.microsoft.com/office/powerpoint/2010/main" val="2858652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00307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63246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29138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6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4F1E-0815-46C1-9CC5-F9F53C45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Lincoln Assassination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4648200" cy="303247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6F669-3420-40E3-922E-92ED53628D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/>
              <a:t>Lincoln is assassinated at Fords Theater by actor and Sothern sympathizer John Wilkes Booth</a:t>
            </a:r>
          </a:p>
          <a:p>
            <a:endParaRPr lang="en-US" sz="1600" b="1" dirty="0"/>
          </a:p>
          <a:p>
            <a:r>
              <a:rPr lang="en-US" sz="1600" b="1" dirty="0"/>
              <a:t>Lewis Paine (Powell) attacks Secretary of State William Seward</a:t>
            </a:r>
          </a:p>
          <a:p>
            <a:endParaRPr lang="en-US" sz="1600" b="1" dirty="0"/>
          </a:p>
          <a:p>
            <a:r>
              <a:rPr lang="en-US" sz="1600" b="1" dirty="0"/>
              <a:t>George Atzerodt plans but fails to attack vice president Andrew Johnson</a:t>
            </a:r>
          </a:p>
          <a:p>
            <a:endParaRPr lang="en-US" sz="1600" b="1" dirty="0"/>
          </a:p>
          <a:p>
            <a:r>
              <a:rPr lang="en-US" sz="1600" b="1" dirty="0"/>
              <a:t>Booth is killed 10 days later while attempting to escape in Maryland. The other conspirators are captured and put on trial. 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4" name="Picture 4" descr="Image result for Lincoln assassination">
            <a:extLst>
              <a:ext uri="{FF2B5EF4-FFF2-40B4-BE49-F238E27FC236}">
                <a16:creationId xmlns:a16="http://schemas.microsoft.com/office/drawing/2014/main" id="{CF494740-8704-41E0-BD01-FEF972B5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0"/>
            <a:ext cx="38100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9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F03A-5FF1-4E68-A1D2-8977613D4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1143000"/>
          </a:xfrm>
        </p:spPr>
        <p:txBody>
          <a:bodyPr/>
          <a:lstStyle/>
          <a:p>
            <a:pPr algn="ctr"/>
            <a:r>
              <a:rPr lang="en-US" dirty="0"/>
              <a:t>Strategies of War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F4098E-4E13-46F8-A3D6-E9C994B4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371600"/>
            <a:ext cx="3657600" cy="466344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u="sng" dirty="0"/>
              <a:t>North </a:t>
            </a:r>
          </a:p>
          <a:p>
            <a:pPr marL="82296" indent="0" algn="ctr">
              <a:buNone/>
            </a:pPr>
            <a:r>
              <a:rPr lang="en-US" dirty="0"/>
              <a:t>Anaconda Plan</a:t>
            </a:r>
          </a:p>
          <a:p>
            <a:pPr marL="82296" indent="0" algn="ctr">
              <a:buNone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Use superior navy to blockade southern ports 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Capture the Mississippi River to divide the south in half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Take the Confederate Capital of Richmond, VA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653789-231B-4442-9CA2-A5BCC8206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445" y="1524000"/>
            <a:ext cx="3657600" cy="4663440"/>
          </a:xfrm>
        </p:spPr>
        <p:txBody>
          <a:bodyPr>
            <a:normAutofit fontScale="77500" lnSpcReduction="20000"/>
          </a:bodyPr>
          <a:lstStyle/>
          <a:p>
            <a:pPr marL="82296" indent="0" algn="ctr">
              <a:buNone/>
            </a:pPr>
            <a:r>
              <a:rPr lang="en-US" u="sng" dirty="0"/>
              <a:t>South </a:t>
            </a:r>
          </a:p>
          <a:p>
            <a:pPr marL="596646" indent="-514350" algn="ctr">
              <a:buFont typeface="+mj-lt"/>
              <a:buAutoNum type="arabicPeriod"/>
            </a:pPr>
            <a:endParaRPr lang="en-US" u="sng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Defend southern territory and avoid major battles 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Get help from a European country 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  <a:p>
            <a:pPr marL="596646" indent="-514350">
              <a:buFont typeface="+mj-lt"/>
              <a:buAutoNum type="arabicPeriod"/>
            </a:pPr>
            <a:r>
              <a:rPr lang="en-US" dirty="0"/>
              <a:t>Attack Washington, D.C. </a:t>
            </a:r>
          </a:p>
        </p:txBody>
      </p:sp>
    </p:spTree>
    <p:extLst>
      <p:ext uri="{BB962C8B-B14F-4D97-AF65-F5344CB8AC3E}">
        <p14:creationId xmlns:p14="http://schemas.microsoft.com/office/powerpoint/2010/main" val="2965799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1433-0B49-47E0-8B46-F35EAA795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the Civil War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2729-74B7-4167-A8A7-3A01DEF46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5803392" cy="466344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Estimated 620,000 casualties</a:t>
            </a:r>
          </a:p>
          <a:p>
            <a:endParaRPr lang="en-US" dirty="0"/>
          </a:p>
          <a:p>
            <a:r>
              <a:rPr lang="en-US" dirty="0"/>
              <a:t>Mass destruction of southern cities and railroads</a:t>
            </a:r>
          </a:p>
          <a:p>
            <a:endParaRPr lang="en-US" dirty="0"/>
          </a:p>
          <a:p>
            <a:r>
              <a:rPr lang="en-US" dirty="0"/>
              <a:t>The nation will be reunited politically</a:t>
            </a:r>
          </a:p>
          <a:p>
            <a:endParaRPr lang="en-US" dirty="0"/>
          </a:p>
          <a:p>
            <a:r>
              <a:rPr lang="en-US" dirty="0"/>
              <a:t>Legislation begins to end slavery in the United States </a:t>
            </a:r>
          </a:p>
          <a:p>
            <a:endParaRPr lang="en-US" dirty="0"/>
          </a:p>
          <a:p>
            <a:r>
              <a:rPr lang="en-US" dirty="0"/>
              <a:t>First Presidential assassination in American history</a:t>
            </a:r>
          </a:p>
          <a:p>
            <a:endParaRPr lang="en-US" dirty="0"/>
          </a:p>
          <a:p>
            <a:r>
              <a:rPr lang="en-US" dirty="0"/>
              <a:t>Emotional effects will be felt between north and south for many years </a:t>
            </a:r>
          </a:p>
          <a:p>
            <a:endParaRPr lang="en-US" dirty="0"/>
          </a:p>
          <a:p>
            <a:r>
              <a:rPr lang="en-US" dirty="0"/>
              <a:t>New technologies developed </a:t>
            </a:r>
          </a:p>
          <a:p>
            <a:endParaRPr lang="en-US" dirty="0"/>
          </a:p>
          <a:p>
            <a:r>
              <a:rPr lang="en-US" dirty="0"/>
              <a:t>Massive economic growth especially in north</a:t>
            </a:r>
          </a:p>
          <a:p>
            <a:endParaRPr lang="en-US" dirty="0"/>
          </a:p>
          <a:p>
            <a:r>
              <a:rPr lang="en-US" dirty="0"/>
              <a:t>Growth of western expansion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2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" y="3411"/>
            <a:ext cx="9137176" cy="6778389"/>
          </a:xfrm>
        </p:spPr>
      </p:pic>
    </p:spTree>
    <p:extLst>
      <p:ext uri="{BB962C8B-B14F-4D97-AF65-F5344CB8AC3E}">
        <p14:creationId xmlns:p14="http://schemas.microsoft.com/office/powerpoint/2010/main" val="28237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90A6-B9D2-41D7-9718-761F22CD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ivil war map of battles">
            <a:extLst>
              <a:ext uri="{FF2B5EF4-FFF2-40B4-BE49-F238E27FC236}">
                <a16:creationId xmlns:a16="http://schemas.microsoft.com/office/drawing/2014/main" id="{DD1D42DA-1532-4327-98CD-22C1285E9C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-1"/>
            <a:ext cx="9140302" cy="69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5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FCB7-D117-4E98-B93D-BB705068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2502"/>
            <a:ext cx="7498080" cy="1143000"/>
          </a:xfrm>
        </p:spPr>
        <p:txBody>
          <a:bodyPr/>
          <a:lstStyle/>
          <a:p>
            <a:r>
              <a:rPr lang="en-US" dirty="0"/>
              <a:t>Weapons of the Civil War 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33824647-C0E9-4EB8-A66F-088A9C721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07" y="1371600"/>
            <a:ext cx="472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ivil war pistols">
            <a:extLst>
              <a:ext uri="{FF2B5EF4-FFF2-40B4-BE49-F238E27FC236}">
                <a16:creationId xmlns:a16="http://schemas.microsoft.com/office/drawing/2014/main" id="{F2E65839-DB28-4AA9-ABFC-5228B46E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43450"/>
            <a:ext cx="4038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>
            <a:extLst>
              <a:ext uri="{FF2B5EF4-FFF2-40B4-BE49-F238E27FC236}">
                <a16:creationId xmlns:a16="http://schemas.microsoft.com/office/drawing/2014/main" id="{37A82811-B419-48E8-869D-3FA4AC941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9323"/>
            <a:ext cx="281939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Related image">
            <a:extLst>
              <a:ext uri="{FF2B5EF4-FFF2-40B4-BE49-F238E27FC236}">
                <a16:creationId xmlns:a16="http://schemas.microsoft.com/office/drawing/2014/main" id="{43F52C35-88E2-4BFA-80EA-0D71935A9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97674"/>
            <a:ext cx="4724400" cy="17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civil war artillery">
            <a:extLst>
              <a:ext uri="{FF2B5EF4-FFF2-40B4-BE49-F238E27FC236}">
                <a16:creationId xmlns:a16="http://schemas.microsoft.com/office/drawing/2014/main" id="{EF6C85AA-967C-400B-B0CB-744229EB7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39" y="2914650"/>
            <a:ext cx="2931661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13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938" y="7936"/>
            <a:ext cx="5199062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QTEhUUEhQWFhUXGBoZGBgXFx8YHBobGhgaHBkbHBccHSggGBslHRoXITEhJSkrLi4uGB8zODMsNygtLisBCgoKDg0OGxAQGywkICQsLDQ0NC80NDQvLCwsLCwsLCwsLCwsLCwsLCwsLCwsLCwsLCwsLCwsLCwsLCwsLCwsLP/AABEIALkBEAMBIgACEQEDEQH/xAAcAAADAAMBAQEAAAAAAAAAAAADBAUBAgYABwj/xABDEAABAgQDBQUGAwcCBQUAAAABAhEAAwQhEjFBBSJRYXETgZGh8AYyscHR4UJS8QcVIzNicoIUkhZDg6KyFyRjwtL/xAAaAQADAQEBAQAAAAAAAAAAAAABAgMABAUG/8QALhEAAgICAgAFAgUFAQEAAAAAAAECEQMhEjEEEyJRYTJBFHGBkaFCsdHh8PEj/9oADAMBAAIRAxEAPwDgpq1JUNQeJs3XSDkiYm9recKVZKhvDCeagPC8Bp1rTukEjkX+cXs83jav7npSQlRSo7rZwxIklB/pOWdoDXzMR3RYeYhuVO3Biya/GCjTbqwk2qIBJYt6z1jVE1JDhr6HQ2Nz841dJfCpJN9YRQCibvEYVZ38INiKKY2ghamCX+XKGEUiM+5j1hKSQlSiVhlXa558IyrEf+bh/wCmT5v8oxmvZjBoQ5bL6evhG6QLDLh9oSlqw3M6YrkZQGvEqgqZ0tV8SrXYpAt1e0azOL/MxXSQkFQa188+sQSgneOWnOKorZeIhQITz+ULVNek2QnF3W8oRtMviU46oRVMcfCKMnaignBMS44i59CBIpVkdpMDJFwG7suUZSjElhdRy0H3MZWikuMvsMGr0SsYTqdO4QwNry0DColbfkDeZhJFGU7iU4lEOvRg1hyOvhAVURQ5KYNsnwg+yrKrZSyHlt1ufjD02klrSxYjTly5ZRywKs8oZl15FsTc4yl7gnhfcWb12xlJLo3k+YiWqnUMww5x0tJXki9++C1dAFByxPI5dRxgOF9DR8RKOpnLyZigwFxmxy/WGp6ywWCygWIzLfMRT/dslYzbmC1+kIpny5Zwy04lPmbv36d0CqK81N6Wwc2mAYqKpZIywv8AO3SCS9nzAh5UwKScxcdzEZ9DGamag3mKxTGbCCyU9+ZPwguy65lYAkYCCSQp2YO79w8YOrFbnxtf6/yJBKAQQCSzsLMfjGZ1SSykuNCPXGHFV0oqGGV1U58Xj1dKQsOhgRwOY5xq9jc9rkmAkzEFIcMrTgRqOXHxgEyQFN2bAjn9bw3+6gUggl+DjyhadTNxBGfrwgUxlKN6YqUkPY2zMaoMU6CWs5MocD6ePTKdL3SUupnBseIfSNQ3mK6EaOSVq5a2eKUikwkpUp0kWv4fpD0ukAIwsw4H5+MAqSQogX9cdINEZZeTpCKVJQTrpHpwK1AJvbJ2YDVR/CnnGvY4lKwswuVH3U8316QKdPfcl2STcnNZ4nlyhWVUf3LNYHUSLKDPwVqG4QhPYk2bX1xhucbEk+uETxPxGwe8MSgnQ1S0wUWId4sinGFtOnpoT2bLOrA98OLCgDoOIPOGRDJJt0KSAgFlAC8bVXZvcs3n94m1AZVnLaxXpJYWgFQ7j64CMnZpLjUgKE9owCQ35vOHaaXhABuRYE2t0fOPAgWAZsuHr7RidMASVWsIJJtvRpV1BSHLN0hBNP228pGBI/ELE90YloKyFrdvwpJz5kcIfM1RGVhoCBaB2UrgtdmDsyWEgBAIHG9+Z4wtWlgEoSwdt0NpyEM01QA+L1942nklIKfAWfODoVcr2JzpKlywAXYZOxyhPeQnCtKVJfI2I/yGR5xVlz0JQwtya5PCJc6UpXvux/An5nIQrZbHfT6DJoXZcucpCiMWFd88rvfOGFTcLibh4WOflGRVrYE07JbNKr2sI0nLlqUmxS4943APAj8PURtfYzUm/UgE7Z5WklLNbKw739WifU0yUWdzq31ixN2fOTdCgR+Um3xhdan3Z0vAeIuIDopBy+ztEYTiMoo0O1dF2Oim+I16wA0JxM0BnU6gWKT4fOBdFnCM9FqrlSVpKy9id0KzNtRnE1NVIT7skl8wqYW7mD+cBkyVkKa39Js4gBlklmaM5LsWGKtNsomqlsMEtCOLpxHxMa1leMJCUpGIXUBmOvhG8rZboUWmuBu7pYnuhbslpYKlKN/yH6RuRljV3TA0q0hysHlz6x6dUgqdAYZNygk+UpRAwkaZEQ3O2QMCQi8w5Nx1y0GsC9D65K+2Tk1Cklh56feBqmE8Y+izKNC0hMxIVYByB8YTo9hS5cwrF/yg3w9PrEfO0dHkbOYo6abK/iLQpKbbxsQ+Vs4pU8ty7hhz48RpF7a+z+2lsLqTvAcSAbPHOTJ3ZjetlicXfg3V4pinyWzl8VjqSr7jc1SU3Gbd3fz+kSQntSwJEsH+JM48hxgtUtwO0dKTlLHvL4P+UQCfOJlqdISkWAGh+cVZHHFr8xesqMbIQGQnIDLqrieZgRpsIF3UqwCbs8Go6cY2XYAYl/IfDvMGlqZ1SZWFrY1HLmE/mhO9l+XHSNqpQObDkDAabNtIzNQLlo2phvAadPjB+4n9JXp8XCNtoTP4dg5t65weWCw09ZxolPOzcdefl5w5x3uwFNslS5JmpWl0kgoLhTBsSk2YgYkk3sCIpUsonCgAk5AaxQ2XtUhMuWiUMAC0qS79pjcEks6bcCMuUV9j7O7JyffyfNuQiWTL5a+TqxYHnlrr7mtL7OBOErAUfxNduQGsWEUkpmKTxtKjZFVx0aN5lU+rXuI8185O5bPbjGEI1HR4bOplAbi0qBuezzy05NHjsqmOfagcpQy5xntr+hBRPHWMov2QbXuzQ7LoyMKv9QQ9v4Q9awaRsigTkKjj/KH0jX/VDyjc1EMk/ZCtr3Yb920JzTUn/pgfKCfumgb+XPP+MK9s9njdK+EOk/ZCv82OytkbOyEmdflBU7G2ekv2U3h7phWnmHGALkkN1h9ckgkKSeQPVhFFH4RNv5YCbsjZ5NpMy2oSz5nxb5Qek2VQFx2UwvxTlzcQBEkrLBL4U3GLNrWI52EDNKcWEFL5viHB/ey1jcfgF/LKdVsOhACVSZgfLdU/jCtbsKgSLonAa4QruzEaInsQ5JAP5ntqAzWPzhWoWTnZyTlblDNL2Am/czM2ds7DdE4tla/nE+bRUf4JU7/JCbn/AHRlaRrnCq1NE2l7IpFv3YLaypaUJKETEgEYnSGaz3B1L2iPOScROjlukWZ/8mewDYA54OtAf5d8TFoGPeul/WUSriyidii5cB7OGpqRdhbTpGjd8MgSAhLB49G+E6QjU7YkSlNNWAeAdRHUAW74OxdD4hSv2aiYyiN8ZLGY4dRyMb0e0pU4EylhQDOBYjuN2zhkjPpDK0K0npnIVexcMzEoOPzesjCEylCRhP5wTzAHCO+VKxC930Mc7tbZZl4yLpVbjhf5R0Y8vLTOLNgcdx6JGy5bhS8sR14D4faCqnyw5TvEFrCx+sT58pYBd0y7Dn0EHkCXLG86Rpq/UiLWczjbuxJCVqzLCHJIZQYP+upjFRTqD2FvWkCpZpSocOfGB0O/UtF4ksyc209ZQOjQUuFO5vGZ1SRLxC+XrgYEipdIUVciOfpoc5KdHY+ztEyAtt5WXIfeLKkEHjCOwtqyTJR/EQCAxBUAbZ2fK0VkTEKNlJUTwIPzjy8knzdo+hwwjHGlH2Fkpfi/rL1rG+Fzw04+cOBAOX6x5MvlCKZTiJJRaCIQQOekNdn0aMYBk8OpC0CCSzM0bpjdEuMlHKH5C8TCEjlDMkpBuzMbfCBYIwJcOpCuI9JZ0kKu+oYDrD8qsZjjVqSm5H9IAbLOJCDx9d8MCW5uW9cRDKRNxHxOwzcaQRiu2TvmLZB4EgA4lFTHgAS4e99AA2cBlKcakJvbW+pGVoJLkKsQkkApfm+Q8oNmo2XLQQq+XANd+mohBabH161ipPpQAGJCiWbhzOrNfviPOVfpAZkJzRCsxd4Zni0KlEIyiM1CP/bzzo0seM+XaJ9R7xilWKSKWZicFSpIByTafLJcnLLN4QTPSFhSVyyQX95Kge52IyhJDR+RZRjRAPdBqguSSUly5YjWE59SiWCVrSkcyIETSJvtLtAykBKCy15H8qRmpvLviDSypYf+GC/4pgcniXP2hqZViapUxeSrJB/KCWfqTi8tIGuWkuAsHgP1yMduKFK2eV4nNylxXSEFUy0L7STuLTcMWChqCOfDXKOz2XtFNRKExIZ7KT+VQzHMfaOQDpLO/ex+n6Q77KTeznrlEsJicaf7g7jwfwhc0dWV8Lkd8WdYAdYypiCFBwXDNoRd41WojjGFH5xzI7jjdobNKFqls4zSSTl9QfhG65JTLZPvDj5g8RFTbi7pJZglT9xDE9HPjExFTjyZo7cbuJ5PiItTaXQVFI8tjmb35xNnUhFm74uFnYevGA1CSbAgGKNHPGbRPo0EpKePkeMTqWdMKuzQ2rk5BszDoM5Dgy8QJzT+loQp1KkzMWBTHMEEWNyHaEbOiK76ZQlURR7jG+8o5njABswXMwWGuR84p0SwRiQ+BXeR1gW2agpcJHvWyfI5wzSompy5UISKGa4MtwDkMTW68YZXS1SDuTVX0Ew2bkT1yh3YyHlscwX9GDTZJxBSXBHxgcEZ55KVEz/U1yPdmzT0mPpkb8I2/wCK65Pvzphzd+4HTkPCHaxKhfXOxbyhGVtMh0qDjRxr8oHBFI55tdDH/HVY4wzMs8SUqe7l93jGyPb6tD7yC/8A8aeL2tCp21hzlpfn9o8dqSTcyg8L5cWUWfIv6X+46j9oNa//ACzyMv6GHT7f1iWxIkvwwqB8AqJUvbScJAQlI4d+sETtdP5U+EDyoBficvsXKT9oVWvKmlkf0lQ+zw6v9okxBZdKHALtMNnFnGE+eccfUbSWTuFktYCE5ddMSSXvq+vB+Mby4Defme9Hd/8Aqqkvjpi/FKx8CB64Q9UftSpzcSJqR+VJBvdnddrcI4BNRJmBpqAk/mSOkDn7EfelKSocHv4RvJQV4p36tH06k9vZKvwzA7fhTiyGW93dYUX7fUeRVOSoHWU4zu7KJf7x8smrmBTXB4RsdnzSHKTe7tx1hfLX2KLNJfU0fUv+NaJTNMItcKQodbseUbyvamkUQBOS5ZgQrXu0j5UaFabtC4ScQu3PhCvCh1ntao+wHbtIt0GfJzyWQAbf1BvvHpUqimmyaZWWRTfW0fNatLMoMUqSN5nL631v8Y0lpXZSDfug+QvcT8W6uj6FtPZtHgWtMqnJYgBOE3Ytkb6RxkrYwBdMpLjJ9e4k3iaivUhZKkgO2Jrd/B4qifiAVvKfQaPpaKY4KJzeIy5JU+kFlJSsHcSlQ6gg87QOclBH8RLcCA0YKpqi2EtzPg9vjA1S1LuThI0b6xU5a32JmSm+8puOG4+sLqmKlqRNQtKjKLgZFtQeI+sZnCbiKSnF5O0LTKoIP8tjqC4icqo6sakmmtn0mnq0zUJmS7oULcjwPAiNJygAToPCPmdNXzJZeUoy3zCTY9QbGHk7VmzGE6YpaR+GwT3pS2Lvjn8p2dzypK2VKyrTPmNfCkbqsnGZIPcPCAzZCR7q24bpz5s8ek1copY6O2bZxiZKQRilKBtvJJ8W5x0xSSo86cpSnb0VFKA94+vlGgTqr3R4fU90Cqpym3AlPPM63vEubVMqyiTqTeHujnjBsqLqCFlSSfQ4ad8IzpipyzhOFI99X4QPmeUGo1laWAJOqibafaGp1MyMCfdF76nips9YV2Mmov5FVJcAJOGWl2GT6vzJMJVtUCoJRvEWDZmCfu2bNLYwwdzoO7vaKlJSSpKbG7XLOT1jPbGuMd9s22ZTqQHXmRk+Xh0hyZyD9/nCsyqf3AwPCz+GekPpo8LGarAdE5qPdkkdb8o0pqJOOKeR3/4hSXJVlxy+UCmbCD4pq8LmyQMSmzLjSKJqmsgYRk+aj1V9IXmJvYX8759fvCVOXel/JVSx4+vU/wCP8sHNpZZshAGe8d5Rto9k90R5uwUh2V4x0SadSR/FZNrJzV4ZJ6mMLIf3AGtxPedTyENFR+wJZMq23Xx/o5lOx1DUGG5GySGf6xYmSwzAEH0IMpI9cYfiTeaTJ0qhbJuPO3OE6rZwWu1n9PF85HL4RmmolKO6lR9ceEaXFK2aEpt+ns5Cs2cuXf3kwvKmKHumPqlN7KKKe0qFJlS9VKLDzz7om7R9lqSahf8ApFlUxIfFhKQebH3k84g8yXV0ejDDNqp1ZyVHthiO1S7ZHI+MUV7RbeABQz93SOZqUkKKVJYix7of2TOFkKyMVUrOTLhS2XpE2XMTZvp94Tn7JBewI0MUNl+x8+biXJUlCHZ1myj/AEgP4xjaGyqiWrs5iSCBiCkOpKhqQr8PQwqyR5cbMsM1Hmk6IM6UZW6QWPWNaZCW5RUUcScKvDjxiZOk4VWyPpoagRlap9m9VuhlDENLPHtkTwklIIYlwOHK8MIm2ZwT8oSnIKDiCGv6cQTLa4liY5SVIfu1+kLGWpZ9woOqjkRHpKSoA4iTpclrQwqdhZxwEHsj10TZ0kGY4Jtk/D1eDTZMpwpSSsjRROTes49WUxUXRnwPLpGKcLIZQuIA96uwg7NjuAJHIP1ELSpmFZQQO4DLj0aHZSTkQytLZwCukJWgEPiT8Pi0EEWrphJkpCw5SH6euUJyaOUt3QA2jl/L4xrRTTk98wflG87Cs6y5n5tD14iB2Ok46sZ2pIKUWeJMqXiOFIAP4laJ49TD9ROE6yFkpZ1C+InQM1tIco6OwuGByyb1xjVYqlwW+xJFSEpwJdhrx498NJqSQBqW5RRqdmyOySQlIWqStf8AMVjKkKmAMg7pTuB8rYm0ERaFbFwHNmYP07841hlFVYyubhISI0RQrmqwozBdRNgBxJ9XilT7FWolSklhdQfAEsH35h3ZYHO/KHDWSUBCMRmIBuiQGTyeesMq9rBXWJSyXpdl8fh2lylpf9+wnLAkh0M+WM2PA4R+EecO02yZs0KUlCgnPtFbqTx3lNlwjSZtgl0yZMuSH94jtpn++YCEn+0CArq5kxW/MUph+Mu30gxT7S/ViZJRepS17Lr9x80MmWN+djVnhlAln4rUB5DSAqrSLSkiWNSLrPVRzhJAvvG3h61gsyaAOOXcDD8L+p2ReavoVf3/AHNZRSVOc2vxP1jScH9Dzhuj2dMm/wAuWW0sRn1jp6T2L7NPaVs5FOgPdZCfiR5QHkitf2DHw2SW6/c41G8zBz8cos7P9n6ieppcpTHM8ukUJ/tVsukDUstVVMGSlOiW/HEd5WfDvjlPaD2/rZ4KCrspeiJW4nDz1V3mF5SfwdC8Pjj9Wzs5mw6SlvVTwqYL9jJZah1uye86wlUe15SCmlkplDRammL63ZKT3HrHz2RtJQYc+MUZVQFEkjwyfkIyxxbt7Ys82SKqNJfBTnVMycrHNWVqOqySfO3wjNJVrQoLSwI8COHwH6RO7ZRNmHx74ZSpYOhtkLHu4mK0mqOblJO72Me1mykzZYqZQz94DQjN+YjiEzMJDR9C2BtPAspmh5cyys7PYKblbuiJ7Y+znYrK5d5ZuGuz/KOdeh8X+h6VrLHmv1PofsPtOVUUaEJmJRNQ6VJcJW7k4kg2IPHrF+aPDl4R+d6epKC4zEdhsLb07CRLmFB4O4/2kEQkvDqTtMdeLeNJSWjuNr7HkLDrGEkgBSbFzYdc45va3sQpQPZTA+mIMfEPAB7cT5S2noRMS9yNxQ8LPlZo6jZntJSzhiTMwngtg3e7ecTay4+iqeDL6nR8vqtjVMpREyWsYc1AFSTb8wEb9sFJwnM84+wL/Q6HviVX7Ckzvflgn8wsfEZ98Uhnf9SJ5fCKW4s+bUyTLLXwHTgdRDc8Ah89W6evOL+0fZIseymX0C/qPpEufsybKRvIUWs4uOrxeOSL6Zw5cGSO2icJoDC14FMQUKxC6Tx0trBAp7W77fKLezZMo06SpKVKJmJw41Y1tgw4R7pbGSeScodskokyXMsLc4yzHFb6wNCcIuRy3nt9IyuZmxtDEq3omz5bTCwZy44faDYAbP1EbpmhTodjmk+j18YxKnBjjcKS7jnrClbYhVSSiY6Cx5WipR7QTNYKZMwW5H7wrNkC7ImKH5sQfzTlAJklBG4VBQ0VfwIyjdDOpLZ1uz0pnHsaqsVTyQguFKWpJAbdSgFiS+XKCVFfR0ywKKWqYMN1zxmq4JwpYtlZwM3Bjn6SscMtLkZHjG05acQId3diG6CFcOXY0czgqS37/wCA20dpLnr/AIyytskkYUJbIJlJ3U6ZB49gB/EwbLgOUKyJONZUT4eMFmTQ7EZQySXRKc5Te3YWZNxKAQGD3PAW8coZkywxYeMYlSw1tQ5g6Hs/r7Q5Fv7A3H39Zwz7PoQqplhTMTrxALQsAQdG6v8AH1eMAMcQsoEEN4j5Qk1cWh8MuM0/k6X2t9rp9KsSqcIljC4mBIKzc6mw7vGOJrpsyay5q1TCdVEqN+pyi/8AtLTuyF5EqIPg/wAREulYyhiLBvR8oh4enDo7vHSlHJ2TptNk4HXLzEOSqWWrTXXRhlEzaS8Kk3JtmYc2ZWfw1FsiOjRc5mpUmNnZaOF8ngSdlh9S3owjX7QU4awzcfWCytpKUwSH/MfWlo2heM6GBKILBj0zjaWVOMw/P7xT9nvZGsqFgolkIJ99Zwgd5udMhHbUvsNKlYjUTBMUBqcCH+LdYR5EisfDzkcAiStZwoQpSjohJPjaO42HsqcZPZ1SAEGyXLqS/EDQcj5RptH2ppqUYJICzlhlDCl8mxZd4eIdR7X1E3dcSg3/ACnBbmsl/BohNZcuqSX8nVjeHw3q5Nv46IHtf7NJkzClJTd8LGxY+IuRHLoUqWrgRHWTaRCi/wCI3JOZ6nMwtUbOCksruOZEdEYtI5H4iLb1oxR1iZycK2J6X8YnVVIuQrFLO6dND3aGArplS1Wy5dftF2nXjDHheG70LfB66YtQe1M5LBEwob8BunwNvhHQ0ftooAdrLB5osf8AaXHmI4/aWziL6aHKJ8qctBYnoc/QhJxT7R0wm0vQ/wBD6/S7ckTQGWAeCt0+dvOHFps4yzj44ZykqSTk+Y1z0i/QbQmoulRAzYE5dGY98Rfh0+iy8ZKP1L9jsKzZMmZdSA/5hunxGffEzaFDOloPZTpnZgHcExSQBqcIIB52hA+18xBAmITMQclDdUOuY8hDVb7TJMs9mlRJDOWtoTYvE4wywlopOfh8kben/Jz6aYM4v0+mUaakWIfUvflAkKKSCnI5j7eEHTJuyW5R3Hk9AZyCR0+EKbT7RgoXS2914nUi4h1NQQ4ULjN9Ro3R42xJNw5zD8uDQBovi7o3r5hYMkNd9WHSFZLEkggNFKZJJ/E2lvpESqoFBTjX6wWLCnqx+YlDZ+EKzKtSXZYIF976wn2CgcvKHtkvimFJSmaZf8IrKQArGl2UqyVFHaAEtcwG/YrHGvuwf7wZlAgjkB4frG/+rChZ34FrQvtObMUsCYUlSUhJKClTsSQ5QSkqux+sa02yJsw2FjxtCuddlFhTdIOjaakG49fWHpe1e0tLBfg3dc6Q1R+zyBeYSvlo/dn3kxXp5CEWSkCJSz+xaPgk9yE9nbOqpgxpQMAJfEWNuXQ2746PY2w1FaVTQAkF2+HdF32MnSxjTUKCZak2KiwxB8jxZ45X2g9tiJxl0ShgBbtGBUrkl8gOIzMTU8s/T7lfJwYnza6Gva/2cqKqYFIwCWgbgUSHJZyd0jgGjituInSgmXNQUklhqDzByjpz7Rz8Lmaslr4rjWKlGr94Um8EhWJgT+FQLAvmBG9eFJPoX/5eKbcb5I+W7SJStOpZvCLVJQTKiWEyJSlrNjgBPO+gHMx9B2V+z6kQoTa0maE3KXwIHUuCQ7Zlo6JXt3QSUdnToSoge7JASkNlv5HqHikcqn9Gyc8PCK8zVHHbF/ZZMmyguqWJSE/gRvTP/wAg8LmOkl7G2dszApRQ4LnEcc3kOj8AI53bHthU1G4k9jLdyEElRYWeYb+DRx9f/EWSVFja/LJ31h/KbVyJfiIR1BH0St/aKQFJpJYBJfFMLnuSG+PjHFV+0p87+ctSm0e3IhOkcpMmKlrsctPWcVaXbAPvZ6nXxikVFdEsssj3doFUqSFMzHiL+s4DOmTpUwkpxAnMaxTmrlqmAnuAyu0DG1wMQIdnsRzt0g18iRk/awdDtRK/6Tq/H18ocVUFOeX1+ETZqJU4vLIRM4GwPJuOUEp5yvcWLjTL7xtglCL6HVHGm3wv4wqmRMTmxBzfT6wAzzKVa5H4Tz4aGHaPaaV5ljz05RlsXi4r4DO4ALNZ4j7Uowd4M2mkU5q7tp61jbCVC/g/3jMMZOLs5VE8gYTcfCL9GnElwqzdQ3SE9pbPYludvpCFLVGWW0PlCdHVJLJH09lOvo1YnSoEZ5/KDUyU5qO9oE5+GsaDZva7xmMDkE9OcGlbMSnVnDu9/hDMg5KqbNFT0pL9mMOYIs3dDMialQ3AXAc8srR6QEAEIIJ4k5RNVXGUps0EvbI9ebQXoXjy6HNokFOJhwtE2TOZVsjpk0VCtKmYtiu2Y6QI0iQX4XytfnAexoNJUw5qd4XsIxNrsJDmxcc7wtUkKSklwXsMvWkakheEFIF2Be5c31gt0LGFtIopU+6Ed/oxsNiFRdRwjg9/tD0tkWSMh3wUJJHLXl3xyyzSfR6WLwkIbezSn2ZJlhwkFXGDO+gA4D10idUbXlSywUZivyy7+KshAE7RnTThBEpGoRdX+8/IQkccpMtPNjxor1FQiUHmrCOAzV3JFzEydt8u0iV/nO+Il/UxpLoQC6Be+8bqOepvE6dLYm+sXjgS7OOXjnLUQO0Zs2Yr+JMUsueQHRIsINQUxDEJBI5szwJI5wxQ1LH4j1nrFYxSObJOUlsJtKapTISGGZIjpNie0pkUyZKJaXBfEokgm+9hZ3c/maJs+cl821+kDWEqs5B4fHzzhZ41PUti488sf0aJvtNtmbPmDtVqIH4X3e5IsImU9YUkFNiIe2lICjZ3FmbgYnIpjwbSMlx0i6lzVyKw2kpaWJIvpk3r4GFKyaCtI0Z84e2NssrISAFE2u3G+ZYAZvpeHto0lLLVvCbNOWJCxLSP7QUFRHMs/CM2JGMbOd2tKD4k6iD1FFK30yxMSpEiXPdS0qBxS5S1JYISQR2li593K9rx2bKnMJS8K23Zc1gVckzBuvyLPeNtt0kwpMuaMBZKVAS0yzuABKSUpGNIADAkiw5QLsrGXFbVr4OVoqg4gDyY98bLn750ufnCq5K0qZiW1ALRYpRLme8gpXq6TfmLQVJe5pwr1Voj1UtmKdfLvijs3a4cCaHbJWvQ8esOz6FJsB0GY+ohad7PzFMUpUDzHrSBySMksipplJU2WsXSCk6jRtfKEKiiTYpUDz/EOp1hem2RVoO7JX0sx7iYdXs+rfF2Cg+aXTf/ALo3mQ9xfw2SL9JiXMISSS5A8QIFP2kUsU5GColKAONJRxCuPXugFZKCbhlcRDck+hOFOpIPKqAtLi5e+hH16iJu1pJBunv4QvMXh3kmH6et7VJSsXbNvnx+ka10OoSg7XRNpqpSPdJh9NYsunjlf1eATtmkJJBdrnp0gEie1iH4QuykoxntDVDNWRhS2eevOC1iApJfS7ix6kZM7R5DKAEux6X5/KCCi3GcOcj+kEk3TsRkzJkksoEpOnXURWpZ5WlzZNxfnAUyVYAlar6A5gfLpC8sLSqyieUEEql+ZVmTgQGsC283EQgRvEqPQ9MjDE2USBhDJ4ROmzrs939fCGZPGvYqS9qTbYcBPEpPwflxjSqWtf8AOUpf9OSR/iNOrwLZUou5J6ZaHxhiakAuYVY4rdFZ+Im3xsDNULXCRyt5RvTrKGIYx5ZQpJdOXn9D0gdAbkJJAOX3HrOG+5H7DP70JNkm3K3dAK9JO8SwZ3eH7M5It6ygEzAu3jby8YLEi0npExKwxHh9Y9iAaPKp88L55Awehk4rKDFrDL7wpZtJWNKnE2QPT+ce7JTuVXy8ecNJpLF+OX0gkylvxd35WhqIckLrWoF8hzhael8g319fCHKqSyb90LuMJfMQKGixjZq8CZrHeMthpmtCT/2lXnCe15xKmQLIzUcv1gMmqPaIwZm19dGbJmhzaLYQhABxF+SblxzP0gFHpqzWaBgS7EM4PHnF7Z/tNVykYUzVKADJSpKVdPeBYROopKQllXw5dO6DhQI3SOd/XhBcUxPMcX6S0n2trQkEKkE8DIS2nLiB4QgfbirUopXLpnGY7FN/KFEszAg8uP6RKmzDLmHIvCSxQ9iuPxWX3OnpPaNa0FRlSQSW3UYdOKc/CNlbYJuqWRoSkgjlYtEaSHAwHdFucZrZgKWBvwhX4eF9DLxua6soDbcs2GPwHyUYyrbMoZqUnqhX0jlJSMKmHnlY6jSGZdeQQkpxJNhyhPw8S34zJ7Jl+VtqnWWvM5AAZ81EAecMGqowN+mmjXNH1ji9oUKXxSjckunO/wAo0pNqqG6tz194fUQyxQ9gvxGSW4nXfvnZjsZU9J/tSf8A7Q8iv2bpOCDn/ESU+bNHC16MYCk+I17omPiGE6ZeuEB4or7DwzykrOt9oto0+JP+n31OXWn3SGZuecczVU4btJfu6jVJ+kBpKjAWUHEZlVJlrxDI5jQjhDpJKhJcnLl/zC0l1Apz+EMCuwKxXxizEMw5dfnHqmnYJnSMibjgbWMGnTkzEOpLm2K2TagjSG6JSae60JVM5fvoUSl9WLHgY9TbXu0wP0DN3Q3TUGss4jqDq+hjWdshJAIIB1SS3gTmIFM3LH0xictS0AJds+nKMSNmWcjxt5w/s/8AlDr84Yme8roYerOZza0iPPKgwSW6ebQst8TKfx8If/L1VAqrSAxos0mFhy6/KCUUu9xf00AqM09R8IoyPeHfBRpPRtPRhuq8Yo5TuTZ9Mo0q/eT3/EwzSe73H4QST6BzgEnLxFu6Af6hlApFud4a2t749cYna94+MYMdovpUCN1s/wBB5RievCASbeb3hOh97u+ZglZ7yeo+EEnW6NZkwOSp2LGwseAf8MK1TNbCXBZjYafLWKS8j0HwiTUZq6fOAPEW2egJWCeLeOcXJqBjZgABz6WvEaX7nfFeozT/AGxktD5PqDWSCAeupF839ZQiuZiO5c8/j65QaX7q+qvjAKTJXU/GMxEOJmMkFieJOZ+0TtpSVKBUki2Y6Q/Oy/xH/jCCMldB/wCRjNDQJuz65UpXEHMRWqAFDtEZ5ERBmZ9/yi3sj+Uru+EKi2SKTTQGeC2IZ6+uEb0k0LBFknUG/hy+kMzdekSJn8xPWMCPq0UTJCd4eAz8IR2lT4gCE345GHqPNPT5mNan14QBYyadkKXNVLJB439adYMunxB094168/vA6zL/ACPwjOzPfT1+YjLZ1PrkgaQkne7jA58kgse7pB53vq6xmt/5fQ/KFGT2e2bWKlF80n3gcjFGbJBHaSS41Go5HlEg5eEWfZ7M9B8TDIlk16kIiYlK8W8EnyPPjD1TJKwClbp8uOenQwLaGav7THvZT31f2xlvQJL08vY//9k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590799"/>
            <a:ext cx="5105399" cy="4181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3810000" cy="4267202"/>
          </a:xfrm>
          <a:prstGeom prst="rect">
            <a:avLst/>
          </a:prstGeom>
        </p:spPr>
      </p:pic>
      <p:pic>
        <p:nvPicPr>
          <p:cNvPr id="2050" name="Picture 2" descr="Image result for civil war casualties">
            <a:extLst>
              <a:ext uri="{FF2B5EF4-FFF2-40B4-BE49-F238E27FC236}">
                <a16:creationId xmlns:a16="http://schemas.microsoft.com/office/drawing/2014/main" id="{4FC91944-8FC1-43E8-999A-B5AAAC8A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52406"/>
            <a:ext cx="3810000" cy="25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1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2D9B-36DD-4E80-977C-790C3455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Infantry   Cavalry   Artillery </a:t>
            </a:r>
          </a:p>
        </p:txBody>
      </p:sp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BE16023A-5BB6-4D46-BC1D-A420D7A57B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86" y="3709313"/>
            <a:ext cx="4287914" cy="314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ivil war artillery">
            <a:extLst>
              <a:ext uri="{FF2B5EF4-FFF2-40B4-BE49-F238E27FC236}">
                <a16:creationId xmlns:a16="http://schemas.microsoft.com/office/drawing/2014/main" id="{8F7E33A8-7F0C-4BCB-9E7A-E2074E690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8410"/>
            <a:ext cx="4984532" cy="29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ivil war cavalry">
            <a:extLst>
              <a:ext uri="{FF2B5EF4-FFF2-40B4-BE49-F238E27FC236}">
                <a16:creationId xmlns:a16="http://schemas.microsoft.com/office/drawing/2014/main" id="{81DC290B-4072-433C-9061-553356B2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0840"/>
            <a:ext cx="9164714" cy="249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43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1825</TotalTime>
  <Words>1054</Words>
  <Application>Microsoft Office PowerPoint</Application>
  <PresentationFormat>On-screen Show (4:3)</PresentationFormat>
  <Paragraphs>193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Gill Sans MT</vt:lpstr>
      <vt:lpstr>Verdana</vt:lpstr>
      <vt:lpstr>Wingdings 2</vt:lpstr>
      <vt:lpstr>Solstice</vt:lpstr>
      <vt:lpstr>Ch.9  The American Civil War</vt:lpstr>
      <vt:lpstr>PowerPoint Presentation</vt:lpstr>
      <vt:lpstr>Causes of The Civil War </vt:lpstr>
      <vt:lpstr>Strategies of War </vt:lpstr>
      <vt:lpstr>PowerPoint Presentation</vt:lpstr>
      <vt:lpstr>PowerPoint Presentation</vt:lpstr>
      <vt:lpstr>Weapons of the Civil War </vt:lpstr>
      <vt:lpstr>PowerPoint Presentation</vt:lpstr>
      <vt:lpstr>Infantry   Cavalry   Artillery </vt:lpstr>
      <vt:lpstr>Advantages / Disadvantages </vt:lpstr>
      <vt:lpstr>Major Civil War Battles (1863-1865)</vt:lpstr>
      <vt:lpstr>Vicksburg, Mississippi</vt:lpstr>
      <vt:lpstr>PowerPoint Presentation</vt:lpstr>
      <vt:lpstr>PowerPoint Presentation</vt:lpstr>
      <vt:lpstr>Gettysburg, Pennsylvania</vt:lpstr>
      <vt:lpstr>PowerPoint Presentation</vt:lpstr>
      <vt:lpstr>PowerPoint Presentation</vt:lpstr>
      <vt:lpstr>The Wilderness, Virginia</vt:lpstr>
      <vt:lpstr>PowerPoint Presentation</vt:lpstr>
      <vt:lpstr>PowerPoint Presentation</vt:lpstr>
      <vt:lpstr>PowerPoint Presentation</vt:lpstr>
      <vt:lpstr>PowerPoint Presentation</vt:lpstr>
      <vt:lpstr>Battle of Atlanta, Georgia</vt:lpstr>
      <vt:lpstr>PowerPoint Presentation</vt:lpstr>
      <vt:lpstr>PowerPoint Presentation</vt:lpstr>
      <vt:lpstr>March to the Sea, Georgia</vt:lpstr>
      <vt:lpstr>PowerPoint Presentation</vt:lpstr>
      <vt:lpstr>Appomattox Court House, 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Lincoln Assassination </vt:lpstr>
      <vt:lpstr>Effects of the Civil War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Battles of the American Civil War</dc:title>
  <dc:creator>Ed</dc:creator>
  <cp:lastModifiedBy>Elbel, Edward</cp:lastModifiedBy>
  <cp:revision>37</cp:revision>
  <dcterms:created xsi:type="dcterms:W3CDTF">2013-09-04T00:01:31Z</dcterms:created>
  <dcterms:modified xsi:type="dcterms:W3CDTF">2019-09-04T12:44:49Z</dcterms:modified>
</cp:coreProperties>
</file>