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2" r:id="rId5"/>
    <p:sldId id="292" r:id="rId6"/>
    <p:sldId id="293" r:id="rId7"/>
    <p:sldId id="291" r:id="rId8"/>
    <p:sldId id="283" r:id="rId9"/>
    <p:sldId id="297" r:id="rId10"/>
    <p:sldId id="284" r:id="rId11"/>
    <p:sldId id="285" r:id="rId12"/>
    <p:sldId id="298" r:id="rId13"/>
    <p:sldId id="299" r:id="rId14"/>
    <p:sldId id="303" r:id="rId15"/>
    <p:sldId id="300" r:id="rId16"/>
    <p:sldId id="301" r:id="rId17"/>
    <p:sldId id="302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1" autoAdjust="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5/4/2020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8017" y="2169005"/>
            <a:ext cx="9035966" cy="2519990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73" r:id="rId21"/>
    <p:sldLayoutId id="214748365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24333" y="0"/>
            <a:ext cx="8606790" cy="685800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The Great Depression &amp; The New Deal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926" y="5014912"/>
            <a:ext cx="4000500" cy="690752"/>
          </a:xfrm>
        </p:spPr>
        <p:txBody>
          <a:bodyPr/>
          <a:lstStyle/>
          <a:p>
            <a:r>
              <a:rPr lang="en-US" sz="2400" dirty="0"/>
              <a:t>1929 – 1930s 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9B54428-8F0F-4282-9252-DFA507AA53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6288002" y="695188"/>
            <a:ext cx="4955810" cy="515451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C0D52D-88C6-45CC-B4CF-4C1736EA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Bonus Army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7CB3C8-6C30-4600-AF1E-C4C1B0D46D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Hoover’s Downfall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BAD83-295D-4806-B3D0-8B272A938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Congress enacted a $1,000 bonus to all WWI Veterans to be given in 1945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By 1932, many former servicemen lost their jobs and money due to the Depression, so they asked Congress to redeem their bonus early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A group of veterans started marching across the country and by the time they arrived in Washington, they had over 15,000 members called the </a:t>
            </a:r>
            <a:r>
              <a:rPr lang="en-US" altLang="en-US" b="1" dirty="0"/>
              <a:t>Bonus</a:t>
            </a:r>
            <a:r>
              <a:rPr lang="en-US" altLang="en-US" dirty="0"/>
              <a:t> </a:t>
            </a:r>
            <a:r>
              <a:rPr lang="en-US" altLang="en-US" b="1" dirty="0"/>
              <a:t>Army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They built </a:t>
            </a:r>
            <a:r>
              <a:rPr lang="en-US" altLang="en-US" b="1" i="1" dirty="0" err="1"/>
              <a:t>Hoovervilles</a:t>
            </a:r>
            <a:r>
              <a:rPr lang="en-US" altLang="en-US" dirty="0"/>
              <a:t> on the national mall and petitioned the government for their bonuses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President Hoover refused to meet with them and eventually called in General Douglas MacArthur and General George Patton to use tanks, cavalry and gas to clear the protesters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This event and the economic downfall hurt his chances of reelection in 1932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61F0B-BE38-43CB-B3B6-EDE735F202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695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1C01786-D86E-4C5A-8AEB-0F39EF0D4B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413" r="2413"/>
          <a:stretch>
            <a:fillRect/>
          </a:stretch>
        </p:blipFill>
        <p:spPr>
          <a:xfrm>
            <a:off x="6288002" y="1188000"/>
            <a:ext cx="4904790" cy="433376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9CB25F-3CAF-4184-A1C2-73045010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Franklin D. Roosevelt (FDR)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02C07-6002-4962-A02F-A151113B43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Next President: </a:t>
            </a:r>
            <a:r>
              <a:rPr lang="en-US" b="1" dirty="0"/>
              <a:t>1933-1945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6571D8-3243-4070-B2A3-768C6B04B1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FDR acted immediately to restore public confidence, announcing a </a:t>
            </a:r>
            <a:r>
              <a:rPr lang="en-US" sz="2000" i="1" dirty="0">
                <a:solidFill>
                  <a:schemeClr val="tx1"/>
                </a:solidFill>
              </a:rPr>
              <a:t>bank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holiday</a:t>
            </a:r>
            <a:r>
              <a:rPr lang="en-US" sz="2000" dirty="0">
                <a:solidFill>
                  <a:schemeClr val="tx1"/>
                </a:solidFill>
              </a:rPr>
              <a:t> and speaking directly to the public by radio broadcasts called </a:t>
            </a:r>
            <a:r>
              <a:rPr lang="en-US" sz="2000" i="1" dirty="0">
                <a:solidFill>
                  <a:schemeClr val="tx1"/>
                </a:solidFill>
              </a:rPr>
              <a:t>fireside chats</a:t>
            </a:r>
          </a:p>
          <a:p>
            <a:pPr marL="0" indent="0">
              <a:buNone/>
            </a:pPr>
            <a:endParaRPr lang="en-US" sz="2000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During his first “Hundred Days” he created some of the most important programs and institutions of the New Deal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His New Deal programs and reforms redefined the role of the federal government in the lives of Americans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C93F8-635D-4CD0-AFB5-A74A8F17831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367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56871CF-1C42-4097-A252-5554474A49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6088807" y="1368000"/>
            <a:ext cx="5297132" cy="414663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20A62-2983-430F-B0CB-0B5E934D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FDR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B3A05-868C-484B-8A7B-528C327DFE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400" b="1" u="sng" dirty="0"/>
              <a:t>The New Deal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C2A41-8D6E-40AF-9F63-5A27687AA6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1. </a:t>
            </a:r>
            <a:r>
              <a:rPr lang="en-US" altLang="en-US" b="1" dirty="0"/>
              <a:t>Bank Holidays (Emergency Banking Relief Act) - </a:t>
            </a:r>
            <a:r>
              <a:rPr lang="en-US" altLang="en-US" dirty="0"/>
              <a:t>Closed and examined the nations banks and reopened them with a license from the treasury department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2. </a:t>
            </a:r>
            <a:r>
              <a:rPr lang="en-US" altLang="en-US" b="1" dirty="0"/>
              <a:t>SEC</a:t>
            </a:r>
            <a:r>
              <a:rPr lang="en-US" altLang="en-US" dirty="0"/>
              <a:t> </a:t>
            </a:r>
            <a:r>
              <a:rPr lang="en-US" altLang="en-US" b="1" dirty="0"/>
              <a:t>(Securities Exchange Commission) </a:t>
            </a:r>
            <a:r>
              <a:rPr lang="en-US" altLang="en-US" dirty="0"/>
              <a:t>- Regulated the stock market and prevented fraudulent buying practices (still around today)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3. </a:t>
            </a:r>
            <a:r>
              <a:rPr lang="en-US" altLang="en-US" b="1" dirty="0"/>
              <a:t>Glass Steagall Act </a:t>
            </a:r>
            <a:r>
              <a:rPr lang="en-US" altLang="en-US" dirty="0"/>
              <a:t>– Separated commercial and investment banks. Commercial bank could not invest in stocks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4.</a:t>
            </a:r>
            <a:r>
              <a:rPr lang="en-US" altLang="en-US" b="1" dirty="0"/>
              <a:t> FDIC (Federal Deposited Insurance Corp) </a:t>
            </a:r>
            <a:r>
              <a:rPr lang="en-US" altLang="en-US" dirty="0"/>
              <a:t>– Insured bank deposits to a certain amount ($250,000)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5.</a:t>
            </a:r>
            <a:r>
              <a:rPr lang="en-US" altLang="en-US" b="1" dirty="0"/>
              <a:t> HOLC  (Home Owner Loan Corp)</a:t>
            </a:r>
            <a:r>
              <a:rPr lang="en-US" altLang="en-US" dirty="0"/>
              <a:t> – Restructured loans with longer payment periods and lower interest rates (only for employed)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6. </a:t>
            </a:r>
            <a:r>
              <a:rPr lang="en-US" altLang="en-US" b="1" dirty="0"/>
              <a:t>FCA (Farmers Credit Administration) </a:t>
            </a:r>
            <a:r>
              <a:rPr lang="en-US" altLang="en-US" dirty="0"/>
              <a:t>– Helped farmers refinance their mortgages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6F11-F295-4B39-BE58-D93B63BA54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10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BE19B2-8451-4D2C-84FF-03ED60DD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100 Days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7FE9A-D9F5-4B2B-932B-4BB0B8AB2DD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FDR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4F8A31-761A-4708-A796-2E6BF7C5E4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7.</a:t>
            </a:r>
            <a:r>
              <a:rPr lang="en-US" altLang="en-US" b="1" dirty="0"/>
              <a:t> AAA (Agricultural Adjustment Act) - </a:t>
            </a:r>
            <a:r>
              <a:rPr lang="en-US" altLang="en-US" dirty="0"/>
              <a:t>Government paid farmers to </a:t>
            </a:r>
            <a:r>
              <a:rPr lang="en-US" altLang="en-US" i="1" dirty="0"/>
              <a:t>not</a:t>
            </a:r>
            <a:r>
              <a:rPr lang="en-US" altLang="en-US" dirty="0"/>
              <a:t> grow certain crops to cause demand and prices to rise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8. </a:t>
            </a:r>
            <a:r>
              <a:rPr lang="en-US" altLang="en-US" b="1" dirty="0"/>
              <a:t>TVA</a:t>
            </a:r>
            <a:r>
              <a:rPr lang="en-US" altLang="en-US" dirty="0"/>
              <a:t> </a:t>
            </a:r>
            <a:r>
              <a:rPr lang="en-US" altLang="en-US" b="1" dirty="0"/>
              <a:t>(Tennessee Valley Authority) - </a:t>
            </a:r>
            <a:r>
              <a:rPr lang="en-US" altLang="en-US" dirty="0"/>
              <a:t>Government sponsored construction of dams, flood control and hydro electric plants to rural Appalachian areas (Tennessee and Kentucky)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9. </a:t>
            </a:r>
            <a:r>
              <a:rPr lang="en-US" altLang="en-US" b="1" dirty="0"/>
              <a:t>NIRA (National Industrial Recovery Act) - </a:t>
            </a:r>
            <a:r>
              <a:rPr lang="en-US" altLang="en-US" dirty="0"/>
              <a:t>Blue Eagle: Allowed companies to form trusts again also permitted workers to unionize. It was found to be unconstitutional in 1935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10. </a:t>
            </a:r>
            <a:r>
              <a:rPr lang="en-US" altLang="en-US" b="1" dirty="0"/>
              <a:t>CCC (Civilian Conservations Corps) - </a:t>
            </a:r>
            <a:r>
              <a:rPr lang="en-US" altLang="en-US" dirty="0"/>
              <a:t>Men age 18-25 gave jobs in work camps in the forestry industry provided $25 a month to families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11.</a:t>
            </a:r>
            <a:r>
              <a:rPr lang="en-US" altLang="en-US" b="1" dirty="0"/>
              <a:t> PWA (Public Works Administration) </a:t>
            </a:r>
            <a:r>
              <a:rPr lang="en-US" altLang="en-US" dirty="0"/>
              <a:t>– Built roads, schools, dams and sewers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542F-B7A0-4419-9539-413C943B4AB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84EAE1-8068-42F3-A392-96DE7EEE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11566"/>
            <a:ext cx="5477022" cy="308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44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77E1E04-7E4D-48FA-A2A7-0B44165B9F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563" r="12563"/>
          <a:stretch>
            <a:fillRect/>
          </a:stretch>
        </p:blipFill>
        <p:spPr>
          <a:xfrm>
            <a:off x="6288002" y="911019"/>
            <a:ext cx="4904790" cy="4333769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5D61AC-678F-4B33-A88E-387D98537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737686"/>
            <a:ext cx="4904790" cy="5044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12. </a:t>
            </a:r>
            <a:r>
              <a:rPr lang="en-US" altLang="en-US" b="1" dirty="0"/>
              <a:t> CWA- (Civil Works Administration) </a:t>
            </a:r>
            <a:r>
              <a:rPr lang="en-US" altLang="en-US" dirty="0"/>
              <a:t>– $1 billion spent in 5 months in construction of airports roads and schools (closed by Roosevelt to avoid spending)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13. </a:t>
            </a:r>
            <a:r>
              <a:rPr lang="en-US" altLang="en-US" b="1" dirty="0"/>
              <a:t>WPA</a:t>
            </a:r>
            <a:r>
              <a:rPr lang="en-US" altLang="en-US" dirty="0"/>
              <a:t> </a:t>
            </a:r>
            <a:r>
              <a:rPr lang="en-US" altLang="en-US" b="1" dirty="0"/>
              <a:t>(Works Progress Administration) -  </a:t>
            </a:r>
            <a:r>
              <a:rPr lang="en-US" altLang="en-US" dirty="0"/>
              <a:t>Largest New Deal project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14</a:t>
            </a:r>
            <a:r>
              <a:rPr lang="en-US" altLang="en-US" b="1" dirty="0"/>
              <a:t>. NLRB  (National Labor Relations Board) - </a:t>
            </a:r>
            <a:r>
              <a:rPr lang="en-US" altLang="en-US" dirty="0"/>
              <a:t>Wagner Act: Companies allowed workers to vote for union membership and allowed for third party arbitrators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15. </a:t>
            </a:r>
            <a:r>
              <a:rPr lang="en-US" altLang="en-US" b="1" dirty="0"/>
              <a:t>Social Securities Act </a:t>
            </a:r>
            <a:r>
              <a:rPr lang="en-US" altLang="en-US" dirty="0"/>
              <a:t>– Provided retirement benefits for citizens 65 and older directly from taxes also created an unemployment fund for displaced workers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2D0D3-158B-430D-B55C-9970BB85924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361C6-7B2E-479C-8A99-AD71BBC3D084}"/>
              </a:ext>
            </a:extLst>
          </p:cNvPr>
          <p:cNvSpPr txBox="1"/>
          <p:nvPr/>
        </p:nvSpPr>
        <p:spPr>
          <a:xfrm>
            <a:off x="431999" y="5029200"/>
            <a:ext cx="646116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What really helped the U.S. get out of the Great Depression?</a:t>
            </a:r>
          </a:p>
          <a:p>
            <a:endParaRPr lang="en-US" sz="2000" b="1" dirty="0"/>
          </a:p>
          <a:p>
            <a:r>
              <a:rPr lang="en-US" sz="2000" b="1" dirty="0"/>
              <a:t>WORLD WAR 2</a:t>
            </a:r>
          </a:p>
        </p:txBody>
      </p:sp>
    </p:spTree>
    <p:extLst>
      <p:ext uri="{BB962C8B-B14F-4D97-AF65-F5344CB8AC3E}">
        <p14:creationId xmlns:p14="http://schemas.microsoft.com/office/powerpoint/2010/main" val="262200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2" descr="http://blog.heritage.org/wp-content/uploads/2009/01/ndchart.JPG">
            <a:extLst>
              <a:ext uri="{FF2B5EF4-FFF2-40B4-BE49-F238E27FC236}">
                <a16:creationId xmlns:a16="http://schemas.microsoft.com/office/drawing/2014/main" id="{D775B95F-9123-4A34-A289-DD135092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57" y="165295"/>
            <a:ext cx="8923606" cy="669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3">
            <a:extLst>
              <a:ext uri="{FF2B5EF4-FFF2-40B4-BE49-F238E27FC236}">
                <a16:creationId xmlns:a16="http://schemas.microsoft.com/office/drawing/2014/main" id="{8364C6D5-E37E-4E15-92E1-710BEC4FC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00" y="142185"/>
            <a:ext cx="8668512" cy="657362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343" y="5101841"/>
            <a:ext cx="4445712" cy="8627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HERBERT HOOVER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President 1929-1933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433498-D9F5-46EF-8488-498523F2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330" y="4577168"/>
            <a:ext cx="1655963" cy="217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591E05-E14F-436D-8856-974CEFEE6D44}"/>
              </a:ext>
            </a:extLst>
          </p:cNvPr>
          <p:cNvSpPr txBox="1"/>
          <p:nvPr/>
        </p:nvSpPr>
        <p:spPr>
          <a:xfrm>
            <a:off x="1323366" y="669252"/>
            <a:ext cx="3264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3 Major Causes:</a:t>
            </a:r>
          </a:p>
          <a:p>
            <a:endParaRPr lang="en-US" sz="2400" i="1" dirty="0"/>
          </a:p>
          <a:p>
            <a:r>
              <a:rPr lang="en-US" sz="2400" b="1" dirty="0"/>
              <a:t>1. Overproduction </a:t>
            </a:r>
          </a:p>
          <a:p>
            <a:r>
              <a:rPr lang="en-US" sz="2400" b="1" dirty="0"/>
              <a:t>2. Stock Market Crash</a:t>
            </a:r>
          </a:p>
          <a:p>
            <a:r>
              <a:rPr lang="en-US" sz="2400" b="1" dirty="0"/>
              <a:t>3. Banks </a:t>
            </a:r>
          </a:p>
          <a:p>
            <a:endParaRPr lang="en-US" sz="2400" dirty="0"/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200B2D65-0DB3-4E87-A398-6DD87B92C790}"/>
              </a:ext>
            </a:extLst>
          </p:cNvPr>
          <p:cNvSpPr/>
          <p:nvPr/>
        </p:nvSpPr>
        <p:spPr>
          <a:xfrm rot="334511">
            <a:off x="523261" y="2822026"/>
            <a:ext cx="2321677" cy="1431948"/>
          </a:xfrm>
          <a:prstGeom prst="cloudCallou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30475F-E3F6-4C87-A74C-15722539343B}"/>
              </a:ext>
            </a:extLst>
          </p:cNvPr>
          <p:cNvSpPr txBox="1"/>
          <p:nvPr/>
        </p:nvSpPr>
        <p:spPr>
          <a:xfrm>
            <a:off x="742927" y="3042978"/>
            <a:ext cx="188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 was President at the time?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269696" y="0"/>
            <a:ext cx="11255730" cy="6858000"/>
          </a:xfr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10117390-DCFE-4FAE-B3FD-DAECFE779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713227" y="2049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C2E368-898A-440B-A15C-4C5FB13C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1897242" y="2364840"/>
            <a:ext cx="2494930" cy="3139768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9A98ED3-718C-409B-BC1D-07842F9F5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3915924" y="496252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117" y="1816509"/>
            <a:ext cx="4459766" cy="3146839"/>
          </a:xfrm>
        </p:spPr>
        <p:txBody>
          <a:bodyPr/>
          <a:lstStyle/>
          <a:p>
            <a:r>
              <a:rPr lang="en-US" dirty="0"/>
              <a:t>Overproduction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7699" y="3019425"/>
            <a:ext cx="4164037" cy="819150"/>
          </a:xfrm>
        </p:spPr>
        <p:txBody>
          <a:bodyPr/>
          <a:lstStyle/>
          <a:p>
            <a:r>
              <a:rPr lang="en-US" altLang="en-US" dirty="0"/>
              <a:t>Production rose </a:t>
            </a:r>
            <a:r>
              <a:rPr lang="en-US" altLang="en-US" u="sng" dirty="0"/>
              <a:t>32%</a:t>
            </a:r>
            <a:r>
              <a:rPr lang="en-US" altLang="en-US" dirty="0"/>
              <a:t> in the 1920’s due to ideas like the assembly line and mass production of the Ford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8C606E-2A36-4C51-9214-3B2A4B488F21}"/>
              </a:ext>
            </a:extLst>
          </p:cNvPr>
          <p:cNvSpPr/>
          <p:nvPr/>
        </p:nvSpPr>
        <p:spPr>
          <a:xfrm>
            <a:off x="60403" y="2049174"/>
            <a:ext cx="1811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i="1" dirty="0"/>
              <a:t>Oversupply</a:t>
            </a:r>
            <a:r>
              <a:rPr lang="en-US" altLang="en-US" dirty="0"/>
              <a:t> led to lack of profits and company stocks began to drop</a:t>
            </a:r>
          </a:p>
          <a:p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When company profits began to drop they started to lay off workers</a:t>
            </a:r>
          </a:p>
          <a:p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Trickle down effect</a:t>
            </a:r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Stock Market 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200" y="1086699"/>
            <a:ext cx="5511800" cy="506930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u="sng" dirty="0"/>
              <a:t>Bull Market</a:t>
            </a:r>
            <a:r>
              <a:rPr lang="en-US" altLang="en-US" b="1" dirty="0"/>
              <a:t>: Long period in the 1920’s when stocks continued to rise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/>
              <a:t>10% of Americans owned stock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/>
              <a:t>Stocks could be purchased on </a:t>
            </a:r>
            <a:r>
              <a:rPr lang="en-US" altLang="en-US" b="1" i="1" dirty="0"/>
              <a:t>margin</a:t>
            </a:r>
            <a:r>
              <a:rPr lang="en-US" altLang="en-US" b="1" dirty="0"/>
              <a:t> or by credit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/>
              <a:t>Stock </a:t>
            </a:r>
            <a:r>
              <a:rPr lang="en-US" altLang="en-US" b="1" u="sng" dirty="0"/>
              <a:t>Speculation</a:t>
            </a:r>
            <a:r>
              <a:rPr lang="en-US" altLang="en-US" b="1" dirty="0"/>
              <a:t> occurred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/>
              <a:t>In the late 1920’s the stock market started to slow down due to overproduction of companies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/>
              <a:t>Investors stopped buying stocks when they stopped being profitable and started to sell them as prices began to drop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/>
              <a:t>When stock prices fell, people could not pay back loans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B018194-EE2E-49B5-AEBE-3E3870E2DC81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/>
          <a:srcRect l="10615" r="10615"/>
          <a:stretch>
            <a:fillRect/>
          </a:stretch>
        </p:blipFill>
        <p:spPr>
          <a:xfrm>
            <a:off x="6215856" y="432000"/>
            <a:ext cx="5511800" cy="5760000"/>
          </a:xfrm>
        </p:spPr>
      </p:pic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STOCK MARKET CRASH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BLACK TUESDAY - </a:t>
            </a:r>
            <a:r>
              <a:rPr lang="en-US" altLang="en-US" sz="2400" b="1" u="sng" dirty="0"/>
              <a:t>October 29</a:t>
            </a:r>
            <a:r>
              <a:rPr lang="en-US" altLang="en-US" sz="2400" b="1" u="sng" baseline="30000" dirty="0"/>
              <a:t>th</a:t>
            </a:r>
            <a:r>
              <a:rPr lang="en-US" altLang="en-US" sz="2400" b="1" u="sng" dirty="0"/>
              <a:t>, 1929  </a:t>
            </a:r>
            <a:r>
              <a:rPr lang="en-US" altLang="en-US" sz="2400" b="1" dirty="0"/>
              <a:t> 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208629"/>
            <a:ext cx="5664000" cy="39473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/>
              <a:t>16 million shares were sold and the stock market lost 10 billion dollars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/>
              <a:t>By November, 30 billion dollars had been lost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/>
              <a:t>The stock market crashed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/>
              <a:t>Big businesses went bankrupt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/>
              <a:t>Average Americans lost their jobs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6481149" y="1976072"/>
            <a:ext cx="4904790" cy="3751109"/>
          </a:xfr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172315" y="162117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907093" y="907146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How were banks involved?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344" y="2195486"/>
            <a:ext cx="5472199" cy="44819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000" b="1" dirty="0"/>
              <a:t>In 1929, banks in the U.S. loaned over 6 billion dollars for stocks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b="1" dirty="0"/>
              <a:t>Interest rates were very low in the 1920’s which caused banks to make risky loans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b="1" dirty="0"/>
              <a:t>Because of the stock market crash, people began to </a:t>
            </a:r>
            <a:r>
              <a:rPr lang="en-US" altLang="en-US" sz="2000" b="1" u="sng" dirty="0"/>
              <a:t>default</a:t>
            </a:r>
            <a:r>
              <a:rPr lang="en-US" altLang="en-US" sz="2000" b="1" dirty="0"/>
              <a:t> on their loans (couldn’t pay the interest)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b="1" dirty="0"/>
              <a:t>Banks started to make less loans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b="1" dirty="0"/>
              <a:t>This led to lack of credit for consumers to invest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b="1" dirty="0"/>
              <a:t>Banks collapsed across the country!</a:t>
            </a:r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6340337" y="1008000"/>
            <a:ext cx="2405261" cy="2183321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/>
          <a:stretch>
            <a:fillRect/>
          </a:stretch>
        </p:blipFill>
        <p:spPr>
          <a:xfrm>
            <a:off x="7511483" y="3094892"/>
            <a:ext cx="4216173" cy="3382445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/>
          <a:stretch>
            <a:fillRect/>
          </a:stretch>
        </p:blipFill>
        <p:spPr>
          <a:xfrm>
            <a:off x="8685811" y="226396"/>
            <a:ext cx="2927964" cy="23330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B25A9A2-604D-4C6A-8B3E-0F2A50E015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6247331" y="742131"/>
            <a:ext cx="5030269" cy="377359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BANKS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b="0" dirty="0"/>
              <a:t>How do they work?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000" b="1" dirty="0"/>
              <a:t>A bank is a business that makes money by lending money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b="1" dirty="0"/>
              <a:t>Banks give </a:t>
            </a:r>
            <a:r>
              <a:rPr lang="en-US" altLang="en-US" sz="2000" b="1" u="sng" dirty="0"/>
              <a:t>loans</a:t>
            </a:r>
            <a:r>
              <a:rPr lang="en-US" altLang="en-US" sz="2000" b="1" dirty="0"/>
              <a:t> (up front payments) in return for </a:t>
            </a:r>
            <a:r>
              <a:rPr lang="en-US" altLang="en-US" sz="2000" b="1" i="1" dirty="0"/>
              <a:t>credit</a:t>
            </a:r>
            <a:r>
              <a:rPr lang="en-US" altLang="en-US" sz="2000" b="1" dirty="0"/>
              <a:t> which is paid off with </a:t>
            </a:r>
            <a:r>
              <a:rPr lang="en-US" altLang="en-US" sz="2000" b="1" i="1" dirty="0"/>
              <a:t>interest</a:t>
            </a:r>
            <a:r>
              <a:rPr lang="en-US" altLang="en-US" sz="2000" b="1" dirty="0"/>
              <a:t>, meaning more than the original amount that was borrowed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b="1" dirty="0"/>
              <a:t>Banks only have enough physical paper money for daily uses (transactions and deposits)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b="1" dirty="0"/>
              <a:t>When the stock market crashed, people panicked and went to their banks to get their savings out… This is called a </a:t>
            </a:r>
            <a:r>
              <a:rPr lang="en-US" altLang="en-US" sz="2000" b="1" u="sng" dirty="0"/>
              <a:t>BANK RUN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3801" y="4973638"/>
            <a:ext cx="5181600" cy="18843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/>
              <a:t>10% of the banks closed in 1932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1547446" y="206516"/>
            <a:ext cx="8172564" cy="659803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8088FC-E1FB-48F1-8D3F-7FA0DFEC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Hoover’s Ideas</a:t>
            </a:r>
          </a:p>
        </p:txBody>
      </p:sp>
      <p:pic>
        <p:nvPicPr>
          <p:cNvPr id="1028" name="Picture 4" descr="Reconstruction Finance Corporation | Learnodo Newtonic">
            <a:extLst>
              <a:ext uri="{FF2B5EF4-FFF2-40B4-BE49-F238E27FC236}">
                <a16:creationId xmlns:a16="http://schemas.microsoft.com/office/drawing/2014/main" id="{C9408903-0E0D-4B6D-809D-7044C432A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891014"/>
            <a:ext cx="3425957" cy="50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74921-E8CE-4FD0-89F1-C61B76488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448973"/>
            <a:ext cx="7324425" cy="4727990"/>
          </a:xfrm>
        </p:spPr>
        <p:txBody>
          <a:bodyPr vert="horz" lIns="91440" tIns="45720" rIns="91440" bIns="45720" rtlCol="0">
            <a:normAutofit/>
          </a:bodyPr>
          <a:lstStyle/>
          <a:p>
            <a:pPr marL="657225" lvl="1" indent="-342900"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chemeClr val="tx1"/>
                </a:solidFill>
              </a:rPr>
              <a:t>President Hoover believed in “</a:t>
            </a:r>
            <a:r>
              <a:rPr lang="en-US" altLang="en-US" sz="2000" i="1" dirty="0">
                <a:solidFill>
                  <a:schemeClr val="tx1"/>
                </a:solidFill>
              </a:rPr>
              <a:t>Rugged Individualism</a:t>
            </a:r>
            <a:r>
              <a:rPr lang="en-US" altLang="en-US" sz="2000" dirty="0">
                <a:solidFill>
                  <a:schemeClr val="tx1"/>
                </a:solidFill>
              </a:rPr>
              <a:t>” -Americans should fix the economic trouble for themselves </a:t>
            </a:r>
            <a:r>
              <a:rPr lang="en-US" altLang="en-US" sz="2000" i="1" dirty="0">
                <a:solidFill>
                  <a:schemeClr val="tx1"/>
                </a:solidFill>
              </a:rPr>
              <a:t>individually</a:t>
            </a:r>
            <a:r>
              <a:rPr lang="en-US" altLang="en-US" sz="2000" dirty="0">
                <a:solidFill>
                  <a:schemeClr val="tx1"/>
                </a:solidFill>
              </a:rPr>
              <a:t> not through government charity</a:t>
            </a:r>
          </a:p>
          <a:p>
            <a:pPr marL="657225" lvl="1" indent="-342900"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chemeClr val="tx1"/>
                </a:solidFill>
              </a:rPr>
              <a:t>He held several conferences with the nations most wealthy business owners to try to promote recovery</a:t>
            </a:r>
          </a:p>
          <a:p>
            <a:pPr marL="657225" lvl="1" indent="-342900"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chemeClr val="tx1"/>
                </a:solidFill>
              </a:rPr>
              <a:t>Hoover asked the Federal Reserve to print more currency </a:t>
            </a:r>
          </a:p>
          <a:p>
            <a:pPr marL="314325" lvl="1" indent="0"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38100" lvl="1" indent="0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HOW DID HOOVER TRY TO HELP?  He created…</a:t>
            </a:r>
          </a:p>
          <a:p>
            <a:pPr marL="38100" lvl="1" indent="0"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657225" lvl="1" indent="-342900">
              <a:buFont typeface="Wingdings" panose="05000000000000000000" pitchFamily="2" charset="2"/>
              <a:buChar char="q"/>
            </a:pPr>
            <a:r>
              <a:rPr lang="en-US" altLang="en-US" sz="2000" b="1" u="sng" dirty="0">
                <a:solidFill>
                  <a:schemeClr val="tx1"/>
                </a:solidFill>
              </a:rPr>
              <a:t>NCC </a:t>
            </a:r>
            <a:r>
              <a:rPr lang="en-US" altLang="en-US" sz="2000" b="1" dirty="0">
                <a:solidFill>
                  <a:schemeClr val="tx1"/>
                </a:solidFill>
              </a:rPr>
              <a:t>– National Credit Corporation: </a:t>
            </a:r>
            <a:r>
              <a:rPr lang="en-US" altLang="en-US" sz="2000" dirty="0">
                <a:solidFill>
                  <a:schemeClr val="tx1"/>
                </a:solidFill>
              </a:rPr>
              <a:t>provided a pool of money to which banks could use to start loans again</a:t>
            </a:r>
          </a:p>
          <a:p>
            <a:pPr marL="657225" lvl="1" indent="-342900">
              <a:buFont typeface="Wingdings" panose="05000000000000000000" pitchFamily="2" charset="2"/>
              <a:buChar char="q"/>
            </a:pPr>
            <a:r>
              <a:rPr lang="en-US" altLang="en-US" sz="2000" b="1" u="sng" dirty="0">
                <a:solidFill>
                  <a:schemeClr val="tx1"/>
                </a:solidFill>
              </a:rPr>
              <a:t>RFC</a:t>
            </a:r>
            <a:r>
              <a:rPr lang="en-US" altLang="en-US" sz="2000" b="1" dirty="0">
                <a:solidFill>
                  <a:schemeClr val="tx1"/>
                </a:solidFill>
              </a:rPr>
              <a:t> – Reconstruction Finance Corporation</a:t>
            </a:r>
            <a:r>
              <a:rPr lang="en-US" altLang="en-US" sz="2000" dirty="0">
                <a:solidFill>
                  <a:schemeClr val="tx1"/>
                </a:solidFill>
              </a:rPr>
              <a:t>: provided loans to big business - $238 million to railroads and banks</a:t>
            </a:r>
          </a:p>
          <a:p>
            <a:pPr marL="657225" lvl="1" indent="-342900">
              <a:buFont typeface="Wingdings" panose="05000000000000000000" pitchFamily="2" charset="2"/>
              <a:buChar char="q"/>
            </a:pPr>
            <a:r>
              <a:rPr lang="en-US" altLang="en-US" sz="2000" b="1" u="sng" dirty="0">
                <a:solidFill>
                  <a:schemeClr val="tx1"/>
                </a:solidFill>
              </a:rPr>
              <a:t>Emergency Relief and Construction Act</a:t>
            </a:r>
            <a:r>
              <a:rPr lang="en-US" altLang="en-US" sz="2000" b="1" dirty="0">
                <a:solidFill>
                  <a:schemeClr val="tx1"/>
                </a:solidFill>
              </a:rPr>
              <a:t>: </a:t>
            </a:r>
            <a:r>
              <a:rPr lang="en-US" altLang="en-US" sz="2000" dirty="0">
                <a:solidFill>
                  <a:schemeClr val="tx1"/>
                </a:solidFill>
              </a:rPr>
              <a:t>- $1.5 billion into public works projects</a:t>
            </a:r>
          </a:p>
          <a:p>
            <a:pPr indent="-228600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33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1FE8A-8F15-409F-AF62-619C69C0D537}">
  <ds:schemaRefs>
    <ds:schemaRef ds:uri="http://schemas.microsoft.com/office/2006/metadata/properties"/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AE7CBC-C35C-4FA9-B339-59E31F30C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The Great Depression &amp; The New Deal  </vt:lpstr>
      <vt:lpstr>PowerPoint Presentation</vt:lpstr>
      <vt:lpstr>Overproduction</vt:lpstr>
      <vt:lpstr>Stock Market </vt:lpstr>
      <vt:lpstr>STOCK MARKET CRASH</vt:lpstr>
      <vt:lpstr>BANKS</vt:lpstr>
      <vt:lpstr>BANKS</vt:lpstr>
      <vt:lpstr>PowerPoint Presentation</vt:lpstr>
      <vt:lpstr>Hoover’s Ideas</vt:lpstr>
      <vt:lpstr>Bonus Army</vt:lpstr>
      <vt:lpstr>Franklin D. Roosevelt (FDR)</vt:lpstr>
      <vt:lpstr>FDR</vt:lpstr>
      <vt:lpstr>The First 100 Days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2020-05-04T13:57:05Z</dcterms:created>
  <dcterms:modified xsi:type="dcterms:W3CDTF">2020-05-05T00:13:37Z</dcterms:modified>
</cp:coreProperties>
</file>