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7"/>
  </p:handoutMasterIdLst>
  <p:sldIdLst>
    <p:sldId id="256" r:id="rId2"/>
    <p:sldId id="305" r:id="rId3"/>
    <p:sldId id="306" r:id="rId4"/>
    <p:sldId id="307" r:id="rId5"/>
    <p:sldId id="308" r:id="rId6"/>
    <p:sldId id="287" r:id="rId7"/>
    <p:sldId id="289" r:id="rId8"/>
    <p:sldId id="288" r:id="rId9"/>
    <p:sldId id="282" r:id="rId10"/>
    <p:sldId id="283" r:id="rId11"/>
    <p:sldId id="284" r:id="rId12"/>
    <p:sldId id="285" r:id="rId13"/>
    <p:sldId id="281" r:id="rId14"/>
    <p:sldId id="280" r:id="rId15"/>
    <p:sldId id="310" r:id="rId16"/>
    <p:sldId id="311" r:id="rId17"/>
    <p:sldId id="312" r:id="rId18"/>
    <p:sldId id="257" r:id="rId19"/>
    <p:sldId id="258" r:id="rId20"/>
    <p:sldId id="292" r:id="rId21"/>
    <p:sldId id="290" r:id="rId22"/>
    <p:sldId id="291" r:id="rId23"/>
    <p:sldId id="293" r:id="rId24"/>
    <p:sldId id="295" r:id="rId25"/>
    <p:sldId id="294" r:id="rId26"/>
    <p:sldId id="279" r:id="rId27"/>
    <p:sldId id="296" r:id="rId28"/>
    <p:sldId id="259" r:id="rId29"/>
    <p:sldId id="272" r:id="rId30"/>
    <p:sldId id="261" r:id="rId31"/>
    <p:sldId id="277" r:id="rId32"/>
    <p:sldId id="300" r:id="rId33"/>
    <p:sldId id="301" r:id="rId34"/>
    <p:sldId id="302" r:id="rId35"/>
    <p:sldId id="260" r:id="rId36"/>
    <p:sldId id="299" r:id="rId37"/>
    <p:sldId id="298" r:id="rId38"/>
    <p:sldId id="276" r:id="rId39"/>
    <p:sldId id="263" r:id="rId40"/>
    <p:sldId id="297" r:id="rId41"/>
    <p:sldId id="262" r:id="rId42"/>
    <p:sldId id="275" r:id="rId43"/>
    <p:sldId id="266" r:id="rId44"/>
    <p:sldId id="278" r:id="rId45"/>
    <p:sldId id="271" r:id="rId46"/>
    <p:sldId id="273" r:id="rId47"/>
    <p:sldId id="270" r:id="rId48"/>
    <p:sldId id="264" r:id="rId49"/>
    <p:sldId id="269" r:id="rId50"/>
    <p:sldId id="265" r:id="rId51"/>
    <p:sldId id="274" r:id="rId52"/>
    <p:sldId id="268" r:id="rId53"/>
    <p:sldId id="304" r:id="rId54"/>
    <p:sldId id="309" r:id="rId55"/>
    <p:sldId id="303" r:id="rId5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5D4427B-2315-43A8-908B-BE68A41F9F63}" type="datetimeFigureOut">
              <a:rPr lang="en-US" smtClean="0"/>
              <a:t>10/30/2015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1E2A2FE-8FE6-438F-9022-CB0D1263257D}" type="slidenum">
              <a:rPr lang="en-US" smtClean="0"/>
              <a:t>‹#›</a:t>
            </a:fld>
            <a:endParaRPr lang="en-US"/>
          </a:p>
        </p:txBody>
      </p:sp>
    </p:spTree>
    <p:extLst>
      <p:ext uri="{BB962C8B-B14F-4D97-AF65-F5344CB8AC3E}">
        <p14:creationId xmlns:p14="http://schemas.microsoft.com/office/powerpoint/2010/main" val="32227499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D07FCC6-F94A-4207-B422-88238F63A65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D07FCC6-F94A-4207-B422-88238F63A6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E7A543-3942-42E6-9503-FF8858DACC13}"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7FCC6-F94A-4207-B422-88238F63A6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9E7A543-3942-42E6-9503-FF8858DACC13}" type="datetimeFigureOut">
              <a:rPr lang="en-US" smtClean="0"/>
              <a:pPr/>
              <a:t>10/30/2015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07FCC6-F94A-4207-B422-88238F63A65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CAcQjRxqFQoTCJ6p_fL7xsgCFUU6Pgod4M8Cpg&amp;url=http://schoolworkhelper.net/transcontinental-railroad-expansion-in-the-united-states/&amp;bvm=bv.105039540,d.dmo&amp;psig=AFQjCNH21Wgrk-L360sg5VYaxL4AOENWXw&amp;ust=144508409071512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irstpeople.us/FP-Html-Pictures/buffalo-page-3.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en.wikipedia.org/wiki/Fort_Phil_Kearn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en.wikipedia.org/wiki/Cheyenne" TargetMode="External"/><Relationship Id="rId7" Type="http://schemas.openxmlformats.org/officeDocument/2006/relationships/image" Target="../media/image28.jpg"/><Relationship Id="rId2" Type="http://schemas.openxmlformats.org/officeDocument/2006/relationships/hyperlink" Target="http://en.wikipedia.org/wiki/United_States" TargetMode="External"/><Relationship Id="rId1" Type="http://schemas.openxmlformats.org/officeDocument/2006/relationships/slideLayout" Target="../slideLayouts/slideLayout2.xml"/><Relationship Id="rId6" Type="http://schemas.openxmlformats.org/officeDocument/2006/relationships/hyperlink" Target="http://en.wikipedia.org/wiki/7th_Cavalry_Regiment_(United_States)" TargetMode="External"/><Relationship Id="rId5" Type="http://schemas.openxmlformats.org/officeDocument/2006/relationships/hyperlink" Target="http://en.wikipedia.org/wiki/Black_Kettle" TargetMode="External"/><Relationship Id="rId4" Type="http://schemas.openxmlformats.org/officeDocument/2006/relationships/hyperlink" Target="http://en.wikipedia.org/wiki/George_Armstrong_Cus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kihistoria.wikispaces.com/file/view/GreatPlains3.GIF/43704449/GreatPlains3.GIF"/>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pic>
        <p:nvPicPr>
          <p:cNvPr id="1028" name="Picture 4" descr="http://upload.wikimedia.org/wikipedia/commons/thumb/b/b2/Sitting_Bull.jpg/200px-Sitting_Bull.jpg"/>
          <p:cNvPicPr>
            <a:picLocks noChangeAspect="1" noChangeArrowheads="1"/>
          </p:cNvPicPr>
          <p:nvPr/>
        </p:nvPicPr>
        <p:blipFill>
          <a:blip r:embed="rId3" cstate="print"/>
          <a:srcRect/>
          <a:stretch>
            <a:fillRect/>
          </a:stretch>
        </p:blipFill>
        <p:spPr bwMode="auto">
          <a:xfrm>
            <a:off x="-1" y="3505201"/>
            <a:ext cx="2438400" cy="3352799"/>
          </a:xfrm>
          <a:prstGeom prst="rect">
            <a:avLst/>
          </a:prstGeom>
          <a:noFill/>
        </p:spPr>
      </p:pic>
      <p:pic>
        <p:nvPicPr>
          <p:cNvPr id="1030" name="Picture 6" descr="http://www.pbs.org/weta/thewest/people/images/custer1.jpg"/>
          <p:cNvPicPr>
            <a:picLocks noChangeAspect="1" noChangeArrowheads="1"/>
          </p:cNvPicPr>
          <p:nvPr/>
        </p:nvPicPr>
        <p:blipFill>
          <a:blip r:embed="rId4" cstate="print"/>
          <a:srcRect/>
          <a:stretch>
            <a:fillRect/>
          </a:stretch>
        </p:blipFill>
        <p:spPr bwMode="auto">
          <a:xfrm>
            <a:off x="6477000" y="3505201"/>
            <a:ext cx="2667001" cy="3352800"/>
          </a:xfrm>
          <a:prstGeom prst="rect">
            <a:avLst/>
          </a:prstGeom>
          <a:noFill/>
        </p:spPr>
      </p:pic>
      <p:sp>
        <p:nvSpPr>
          <p:cNvPr id="7" name="Rectangle 6"/>
          <p:cNvSpPr/>
          <p:nvPr/>
        </p:nvSpPr>
        <p:spPr>
          <a:xfrm>
            <a:off x="1676400" y="4191000"/>
            <a:ext cx="5466754"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Plains Indian Wars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533055" cy="6858000"/>
          </a:xfrm>
        </p:spPr>
      </p:pic>
    </p:spTree>
    <p:extLst>
      <p:ext uri="{BB962C8B-B14F-4D97-AF65-F5344CB8AC3E}">
        <p14:creationId xmlns:p14="http://schemas.microsoft.com/office/powerpoint/2010/main" val="2965037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0200" cy="6858000"/>
          </a:xfrm>
        </p:spPr>
      </p:pic>
    </p:spTree>
    <p:extLst>
      <p:ext uri="{BB962C8B-B14F-4D97-AF65-F5344CB8AC3E}">
        <p14:creationId xmlns:p14="http://schemas.microsoft.com/office/powerpoint/2010/main" val="165947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73584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57648" cy="7086600"/>
          </a:xfrm>
        </p:spPr>
      </p:pic>
    </p:spTree>
    <p:extLst>
      <p:ext uri="{BB962C8B-B14F-4D97-AF65-F5344CB8AC3E}">
        <p14:creationId xmlns:p14="http://schemas.microsoft.com/office/powerpoint/2010/main" val="3767724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h.schoolworkhelper.netdna-cdn.com/wp-content/uploads/2012/05/Transcontinental-Railroad-1.jpg?d58f09">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76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Transcontinental R.R. </a:t>
            </a:r>
            <a:endParaRPr lang="en-US" dirty="0"/>
          </a:p>
        </p:txBody>
      </p:sp>
      <p:sp>
        <p:nvSpPr>
          <p:cNvPr id="7" name="Content Placeholder 6"/>
          <p:cNvSpPr>
            <a:spLocks noGrp="1"/>
          </p:cNvSpPr>
          <p:nvPr>
            <p:ph idx="1"/>
          </p:nvPr>
        </p:nvSpPr>
        <p:spPr/>
        <p:txBody>
          <a:bodyPr/>
          <a:lstStyle/>
          <a:p>
            <a:r>
              <a:rPr lang="en-US" dirty="0" smtClean="0"/>
              <a:t>Pacific R.R. Act of 1862</a:t>
            </a:r>
          </a:p>
          <a:p>
            <a:r>
              <a:rPr lang="en-US" dirty="0" smtClean="0"/>
              <a:t>Central Pacific</a:t>
            </a:r>
          </a:p>
          <a:p>
            <a:r>
              <a:rPr lang="en-US" dirty="0" smtClean="0"/>
              <a:t>Union Pacific</a:t>
            </a:r>
          </a:p>
          <a:p>
            <a:r>
              <a:rPr lang="en-US" dirty="0" smtClean="0"/>
              <a:t>Completed in Promontory Summit, Utah in 1869</a:t>
            </a:r>
          </a:p>
          <a:p>
            <a:r>
              <a:rPr lang="en-US" dirty="0" smtClean="0"/>
              <a:t>Reduced transportation from 6 months – 1 week. </a:t>
            </a:r>
            <a:endParaRPr lang="en-US" dirty="0"/>
          </a:p>
        </p:txBody>
      </p:sp>
    </p:spTree>
    <p:extLst>
      <p:ext uri="{BB962C8B-B14F-4D97-AF65-F5344CB8AC3E}">
        <p14:creationId xmlns:p14="http://schemas.microsoft.com/office/powerpoint/2010/main" val="360571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7531"/>
            <a:ext cx="8839200" cy="6616168"/>
          </a:xfrm>
        </p:spPr>
      </p:pic>
      <p:sp>
        <p:nvSpPr>
          <p:cNvPr id="5" name="Rectangle 4"/>
          <p:cNvSpPr/>
          <p:nvPr/>
        </p:nvSpPr>
        <p:spPr>
          <a:xfrm>
            <a:off x="3472981" y="5638800"/>
            <a:ext cx="2198038"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Done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5894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0" y="9098"/>
            <a:ext cx="9059574" cy="6848902"/>
          </a:xfrm>
        </p:spPr>
      </p:pic>
      <p:sp>
        <p:nvSpPr>
          <p:cNvPr id="5" name="AutoShape 2" descr="Image result for transcontinental railroad golden spik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63" y="4408227"/>
            <a:ext cx="1625600" cy="2438400"/>
          </a:xfrm>
          <a:prstGeom prst="rect">
            <a:avLst/>
          </a:prstGeom>
        </p:spPr>
      </p:pic>
    </p:spTree>
    <p:extLst>
      <p:ext uri="{BB962C8B-B14F-4D97-AF65-F5344CB8AC3E}">
        <p14:creationId xmlns:p14="http://schemas.microsoft.com/office/powerpoint/2010/main" val="120362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earner.org/interactives/historymap/images/new_map.jpg"/>
          <p:cNvPicPr>
            <a:picLocks noChangeAspect="1" noChangeArrowheads="1"/>
          </p:cNvPicPr>
          <p:nvPr/>
        </p:nvPicPr>
        <p:blipFill>
          <a:blip r:embed="rId2" cstate="print"/>
          <a:srcRect/>
          <a:stretch>
            <a:fillRect/>
          </a:stretch>
        </p:blipFill>
        <p:spPr bwMode="auto">
          <a:xfrm>
            <a:off x="0" y="0"/>
            <a:ext cx="917318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me.comcast.net/~zebrec/imgs/Russell_3.jpg"/>
          <p:cNvPicPr>
            <a:picLocks noChangeAspect="1" noChangeArrowheads="1"/>
          </p:cNvPicPr>
          <p:nvPr/>
        </p:nvPicPr>
        <p:blipFill>
          <a:blip r:embed="rId2" cstate="print"/>
          <a:srcRect/>
          <a:stretch>
            <a:fillRect/>
          </a:stretch>
        </p:blipFill>
        <p:spPr bwMode="auto">
          <a:xfrm>
            <a:off x="0" y="0"/>
            <a:ext cx="8991600" cy="6858000"/>
          </a:xfrm>
          <a:prstGeom prst="rect">
            <a:avLst/>
          </a:prstGeom>
          <a:noFill/>
        </p:spPr>
      </p:pic>
      <p:sp>
        <p:nvSpPr>
          <p:cNvPr id="5" name="Rectangle 4"/>
          <p:cNvSpPr/>
          <p:nvPr/>
        </p:nvSpPr>
        <p:spPr>
          <a:xfrm>
            <a:off x="2590800" y="228600"/>
            <a:ext cx="3123967" cy="923330"/>
          </a:xfrm>
          <a:prstGeom prst="rect">
            <a:avLst/>
          </a:prstGeom>
          <a:noFill/>
        </p:spPr>
        <p:txBody>
          <a:bodyPr wrap="square" lIns="91440" tIns="45720" rIns="91440" bIns="45720">
            <a:spAutoFit/>
          </a:bodyPr>
          <a:lstStyle/>
          <a:p>
            <a:pPr algn="ctr"/>
            <a:r>
              <a:rPr lang="en-US" sz="5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Tribes</a:t>
            </a:r>
            <a:endParaRPr lang="en-US" sz="54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838200" y="1151930"/>
            <a:ext cx="4191000" cy="5262979"/>
          </a:xfrm>
          <a:prstGeom prst="rect">
            <a:avLst/>
          </a:prstGeom>
          <a:noFill/>
        </p:spPr>
        <p:txBody>
          <a:bodyPr wrap="square" rtlCol="0">
            <a:spAutoFit/>
          </a:bodyPr>
          <a:lstStyle/>
          <a:p>
            <a:r>
              <a:rPr lang="en-US" sz="2800" b="1" u="sng" dirty="0" smtClean="0">
                <a:solidFill>
                  <a:schemeClr val="bg1"/>
                </a:solidFill>
              </a:rPr>
              <a:t>Crow</a:t>
            </a:r>
          </a:p>
          <a:p>
            <a:r>
              <a:rPr lang="en-US" sz="2800" b="1" u="sng" dirty="0" smtClean="0">
                <a:solidFill>
                  <a:schemeClr val="bg1"/>
                </a:solidFill>
              </a:rPr>
              <a:t>Nez Perce</a:t>
            </a:r>
            <a:r>
              <a:rPr lang="en-US" sz="2800" b="1" dirty="0" smtClean="0">
                <a:solidFill>
                  <a:schemeClr val="bg1"/>
                </a:solidFill>
              </a:rPr>
              <a:t/>
            </a:r>
            <a:br>
              <a:rPr lang="en-US" sz="2800" b="1" dirty="0" smtClean="0">
                <a:solidFill>
                  <a:schemeClr val="bg1"/>
                </a:solidFill>
              </a:rPr>
            </a:br>
            <a:r>
              <a:rPr lang="en-US" sz="2800" b="1" u="sng" dirty="0" smtClean="0">
                <a:solidFill>
                  <a:schemeClr val="bg1"/>
                </a:solidFill>
              </a:rPr>
              <a:t>Cheyenne</a:t>
            </a:r>
            <a:r>
              <a:rPr lang="en-US" sz="2800" b="1" dirty="0" smtClean="0">
                <a:solidFill>
                  <a:schemeClr val="bg1"/>
                </a:solidFill>
              </a:rPr>
              <a:t/>
            </a:r>
            <a:br>
              <a:rPr lang="en-US" sz="2800" b="1" dirty="0" smtClean="0">
                <a:solidFill>
                  <a:schemeClr val="bg1"/>
                </a:solidFill>
              </a:rPr>
            </a:br>
            <a:r>
              <a:rPr lang="en-US" sz="2800" b="1" u="sng" dirty="0" smtClean="0">
                <a:solidFill>
                  <a:schemeClr val="bg1"/>
                </a:solidFill>
              </a:rPr>
              <a:t>Arapaho</a:t>
            </a:r>
            <a:endParaRPr lang="en-US" sz="2800" b="1" dirty="0" smtClean="0"/>
          </a:p>
          <a:p>
            <a:r>
              <a:rPr lang="en-US" sz="2800" b="1" u="sng" dirty="0" smtClean="0">
                <a:solidFill>
                  <a:schemeClr val="bg1"/>
                </a:solidFill>
              </a:rPr>
              <a:t>Sioux</a:t>
            </a:r>
          </a:p>
          <a:p>
            <a:endParaRPr lang="en-US" sz="2800" b="1" u="sng" dirty="0" smtClean="0">
              <a:solidFill>
                <a:schemeClr val="bg1"/>
              </a:solidFill>
            </a:endParaRPr>
          </a:p>
          <a:p>
            <a:endParaRPr lang="en-US" sz="2800" b="1" u="sng" dirty="0" smtClean="0">
              <a:solidFill>
                <a:schemeClr val="bg1"/>
              </a:solidFill>
            </a:endParaRPr>
          </a:p>
          <a:p>
            <a:r>
              <a:rPr lang="en-US" sz="2800" b="1" dirty="0" smtClean="0">
                <a:solidFill>
                  <a:schemeClr val="bg1"/>
                </a:solidFill>
              </a:rPr>
              <a:t>Lakota</a:t>
            </a:r>
          </a:p>
          <a:p>
            <a:r>
              <a:rPr lang="en-US" sz="2800" b="1" dirty="0" smtClean="0">
                <a:solidFill>
                  <a:schemeClr val="bg1"/>
                </a:solidFill>
              </a:rPr>
              <a:t>Oglala</a:t>
            </a:r>
          </a:p>
          <a:p>
            <a:r>
              <a:rPr lang="en-US" sz="2800" b="1" dirty="0" smtClean="0">
                <a:solidFill>
                  <a:schemeClr val="bg1"/>
                </a:solidFill>
              </a:rPr>
              <a:t>Hunkpapa</a:t>
            </a:r>
          </a:p>
          <a:p>
            <a:r>
              <a:rPr lang="en-US" sz="2800" b="1" dirty="0" smtClean="0">
                <a:solidFill>
                  <a:schemeClr val="bg1"/>
                </a:solidFill>
              </a:rPr>
              <a:t>Teton </a:t>
            </a:r>
          </a:p>
          <a:p>
            <a:r>
              <a:rPr lang="en-US" sz="2800" b="1" dirty="0" smtClean="0">
                <a:solidFill>
                  <a:schemeClr val="bg1"/>
                </a:solidFill>
              </a:rPr>
              <a:t>Miniconju</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62200" y="2438400"/>
            <a:ext cx="4495800" cy="2133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Reasons people </a:t>
            </a:r>
            <a:r>
              <a:rPr lang="en-US" sz="2800" b="1" dirty="0"/>
              <a:t>m</a:t>
            </a:r>
            <a:r>
              <a:rPr lang="en-US" sz="2800" b="1" dirty="0" smtClean="0"/>
              <a:t>oved </a:t>
            </a:r>
            <a:r>
              <a:rPr lang="en-US" sz="2800" b="1" dirty="0"/>
              <a:t>w</a:t>
            </a:r>
            <a:r>
              <a:rPr lang="en-US" sz="2800" b="1" dirty="0" smtClean="0"/>
              <a:t>est??</a:t>
            </a:r>
            <a:endParaRPr lang="en-US" sz="2800" b="1" dirty="0"/>
          </a:p>
        </p:txBody>
      </p:sp>
      <p:cxnSp>
        <p:nvCxnSpPr>
          <p:cNvPr id="6" name="Straight Arrow Connector 5"/>
          <p:cNvCxnSpPr/>
          <p:nvPr/>
        </p:nvCxnSpPr>
        <p:spPr>
          <a:xfrm flipV="1">
            <a:off x="6400800" y="2031090"/>
            <a:ext cx="838200" cy="735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2133600" y="1600200"/>
            <a:ext cx="658394" cy="1303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5"/>
          </p:cNvCxnSpPr>
          <p:nvPr/>
        </p:nvCxnSpPr>
        <p:spPr>
          <a:xfrm>
            <a:off x="6199605" y="4259542"/>
            <a:ext cx="886995" cy="998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2340022" y="4323383"/>
            <a:ext cx="990600" cy="998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4610100" y="1623780"/>
            <a:ext cx="114300" cy="814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4" idx="4"/>
          </p:cNvCxnSpPr>
          <p:nvPr/>
        </p:nvCxnSpPr>
        <p:spPr>
          <a:xfrm>
            <a:off x="4610100" y="4572000"/>
            <a:ext cx="0" cy="990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0261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9" y="1"/>
            <a:ext cx="9144000" cy="6854588"/>
          </a:xfrm>
        </p:spPr>
      </p:pic>
    </p:spTree>
    <p:extLst>
      <p:ext uri="{BB962C8B-B14F-4D97-AF65-F5344CB8AC3E}">
        <p14:creationId xmlns:p14="http://schemas.microsoft.com/office/powerpoint/2010/main" val="2025771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144000" cy="6580131"/>
          </a:xfrm>
        </p:spPr>
      </p:pic>
    </p:spTree>
    <p:extLst>
      <p:ext uri="{BB962C8B-B14F-4D97-AF65-F5344CB8AC3E}">
        <p14:creationId xmlns:p14="http://schemas.microsoft.com/office/powerpoint/2010/main" val="3193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9" y="13648"/>
            <a:ext cx="9143464" cy="6844352"/>
          </a:xfrm>
        </p:spPr>
      </p:pic>
    </p:spTree>
    <p:extLst>
      <p:ext uri="{BB962C8B-B14F-4D97-AF65-F5344CB8AC3E}">
        <p14:creationId xmlns:p14="http://schemas.microsoft.com/office/powerpoint/2010/main" val="407214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SIOUX Culture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Nomadic – groups </a:t>
            </a:r>
            <a:r>
              <a:rPr lang="en-US" dirty="0"/>
              <a:t>called </a:t>
            </a:r>
            <a:r>
              <a:rPr lang="en-US" dirty="0" smtClean="0"/>
              <a:t>tiyospe …family groups that followed buffalo herds.</a:t>
            </a:r>
          </a:p>
          <a:p>
            <a:r>
              <a:rPr lang="en-US" dirty="0" smtClean="0"/>
              <a:t>Each group was around 150 -300 . Around 4,000 Total</a:t>
            </a:r>
          </a:p>
          <a:p>
            <a:r>
              <a:rPr lang="en-US" dirty="0" smtClean="0"/>
              <a:t>Barter system – no money units.</a:t>
            </a:r>
          </a:p>
          <a:p>
            <a:r>
              <a:rPr lang="en-US" dirty="0" smtClean="0"/>
              <a:t>Verbal language only</a:t>
            </a:r>
          </a:p>
          <a:p>
            <a:r>
              <a:rPr lang="en-US" dirty="0" smtClean="0"/>
              <a:t>Social structure – Oldest person in the tribe was viewed as a spiritual leader. The most courageous person was viewed as a military leader.</a:t>
            </a:r>
          </a:p>
          <a:p>
            <a:r>
              <a:rPr lang="en-US" dirty="0" smtClean="0"/>
              <a:t>All Sioux men were required to be warriors and hunters and could decide where and when to fight.</a:t>
            </a:r>
          </a:p>
          <a:p>
            <a:r>
              <a:rPr lang="en-US" dirty="0" smtClean="0"/>
              <a:t>Each warrior decided which leader to follow. </a:t>
            </a:r>
          </a:p>
          <a:p>
            <a:r>
              <a:rPr lang="en-US" dirty="0" smtClean="0"/>
              <a:t>Sioux did not believe that humans could own land. </a:t>
            </a:r>
          </a:p>
          <a:p>
            <a:r>
              <a:rPr lang="en-US" dirty="0" smtClean="0"/>
              <a:t>Belief in one God called the </a:t>
            </a:r>
            <a:r>
              <a:rPr lang="en-US" dirty="0"/>
              <a:t>Great Spirit (Wakan </a:t>
            </a:r>
            <a:r>
              <a:rPr lang="en-US" dirty="0" smtClean="0"/>
              <a:t>Tanka)</a:t>
            </a:r>
            <a:endParaRPr lang="en-US" dirty="0"/>
          </a:p>
        </p:txBody>
      </p:sp>
    </p:spTree>
    <p:extLst>
      <p:ext uri="{BB962C8B-B14F-4D97-AF65-F5344CB8AC3E}">
        <p14:creationId xmlns:p14="http://schemas.microsoft.com/office/powerpoint/2010/main" val="262770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Medicine Wheel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64841"/>
            <a:ext cx="2286000" cy="3540125"/>
          </a:xfrm>
        </p:spPr>
      </p:pic>
      <p:sp>
        <p:nvSpPr>
          <p:cNvPr id="5" name="Rectangle 1"/>
          <p:cNvSpPr>
            <a:spLocks noChangeArrowheads="1"/>
          </p:cNvSpPr>
          <p:nvPr/>
        </p:nvSpPr>
        <p:spPr bwMode="auto">
          <a:xfrm>
            <a:off x="2490873" y="5204966"/>
            <a:ext cx="61959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Arial" panose="020B0604020202020204" pitchFamily="34" charset="0"/>
                <a:cs typeface="Arial" panose="020B0604020202020204" pitchFamily="34" charset="0"/>
              </a:rPr>
              <a:t>North – (Red) wisdom, place where the ancient ones passed over </a:t>
            </a:r>
            <a:endParaRPr kumimoji="0" lang="en-US" altLang="en-US" sz="1600" b="0" i="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Arial" panose="020B0604020202020204" pitchFamily="34" charset="0"/>
                <a:cs typeface="Arial" panose="020B0604020202020204" pitchFamily="34" charset="0"/>
              </a:rPr>
              <a:t>South – (White) youth, friendships</a:t>
            </a:r>
            <a:endParaRPr kumimoji="0" lang="en-US" altLang="en-US" sz="1600" b="0" i="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Arial" panose="020B0604020202020204" pitchFamily="34" charset="0"/>
                <a:cs typeface="Arial" panose="020B0604020202020204" pitchFamily="34" charset="0"/>
              </a:rPr>
              <a:t>East - (Yellow) beginnings, family</a:t>
            </a:r>
            <a:endParaRPr kumimoji="0" lang="en-US" altLang="en-US" sz="1600" b="0" i="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Arial" panose="020B0604020202020204" pitchFamily="34" charset="0"/>
                <a:cs typeface="Arial" panose="020B0604020202020204" pitchFamily="34" charset="0"/>
              </a:rPr>
              <a:t>West – (Black) solitude, adulthood</a:t>
            </a:r>
            <a:endParaRPr kumimoji="0" lang="en-US" altLang="en-US" sz="16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396386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Sioux Customs</a:t>
            </a:r>
            <a:endParaRPr lang="en-US" dirty="0"/>
          </a:p>
        </p:txBody>
      </p:sp>
      <p:sp>
        <p:nvSpPr>
          <p:cNvPr id="3" name="Content Placeholder 2"/>
          <p:cNvSpPr>
            <a:spLocks noGrp="1"/>
          </p:cNvSpPr>
          <p:nvPr>
            <p:ph idx="1"/>
          </p:nvPr>
        </p:nvSpPr>
        <p:spPr/>
        <p:txBody>
          <a:bodyPr/>
          <a:lstStyle/>
          <a:p>
            <a:r>
              <a:rPr lang="en-US" dirty="0" smtClean="0"/>
              <a:t>Sweat Lodge – Purification</a:t>
            </a:r>
          </a:p>
          <a:p>
            <a:r>
              <a:rPr lang="en-US" dirty="0" smtClean="0"/>
              <a:t>Ghost Dance – To ward away white settlers</a:t>
            </a:r>
          </a:p>
          <a:p>
            <a:r>
              <a:rPr lang="en-US" dirty="0" smtClean="0"/>
              <a:t>Sun Dance – Vision of the future </a:t>
            </a:r>
          </a:p>
          <a:p>
            <a:r>
              <a:rPr lang="en-US" dirty="0" smtClean="0"/>
              <a:t>Peace pipe was viewed as a method of prayer</a:t>
            </a:r>
          </a:p>
          <a:p>
            <a:r>
              <a:rPr lang="en-US" dirty="0" smtClean="0"/>
              <a:t>Black Hills in South Dakota – viewed as sacred hunting lands</a:t>
            </a:r>
          </a:p>
          <a:p>
            <a:r>
              <a:rPr lang="en-US" dirty="0" smtClean="0"/>
              <a:t>Buffalo was viewed as a sacred animal</a:t>
            </a:r>
          </a:p>
          <a:p>
            <a:r>
              <a:rPr lang="en-US" dirty="0" smtClean="0"/>
              <a:t>Eagle was viewed as a sacred animal</a:t>
            </a:r>
          </a:p>
          <a:p>
            <a:endParaRPr lang="en-US" dirty="0" smtClean="0"/>
          </a:p>
          <a:p>
            <a:endParaRPr lang="en-US" dirty="0" smtClean="0"/>
          </a:p>
          <a:p>
            <a:endParaRPr lang="en-US" dirty="0"/>
          </a:p>
        </p:txBody>
      </p:sp>
    </p:spTree>
    <p:extLst>
      <p:ext uri="{BB962C8B-B14F-4D97-AF65-F5344CB8AC3E}">
        <p14:creationId xmlns:p14="http://schemas.microsoft.com/office/powerpoint/2010/main" val="302481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Peace Commission</a:t>
            </a:r>
            <a:endParaRPr lang="en-US" dirty="0"/>
          </a:p>
        </p:txBody>
      </p:sp>
      <p:sp>
        <p:nvSpPr>
          <p:cNvPr id="3" name="Content Placeholder 2"/>
          <p:cNvSpPr>
            <a:spLocks noGrp="1"/>
          </p:cNvSpPr>
          <p:nvPr>
            <p:ph idx="1"/>
          </p:nvPr>
        </p:nvSpPr>
        <p:spPr/>
        <p:txBody>
          <a:bodyPr/>
          <a:lstStyle/>
          <a:p>
            <a:r>
              <a:rPr lang="en-US" dirty="0" smtClean="0"/>
              <a:t>1867</a:t>
            </a:r>
          </a:p>
          <a:p>
            <a:endParaRPr lang="en-US" dirty="0" smtClean="0"/>
          </a:p>
          <a:p>
            <a:r>
              <a:rPr lang="en-US" dirty="0" smtClean="0"/>
              <a:t>Congress proposed creating two large reservations on the plains one for the Sioux and one for all other tribes</a:t>
            </a:r>
          </a:p>
          <a:p>
            <a:endParaRPr lang="en-US" dirty="0"/>
          </a:p>
          <a:p>
            <a:r>
              <a:rPr lang="en-US" dirty="0" smtClean="0"/>
              <a:t>The Peace Commission was a complete failure as poor conditions on the reservations lead Indians to leave.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25906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04800"/>
            <a:ext cx="8229600" cy="6400800"/>
          </a:xfrm>
        </p:spPr>
        <p:txBody>
          <a:bodyPr>
            <a:normAutofit fontScale="92500" lnSpcReduction="20000"/>
          </a:bodyPr>
          <a:lstStyle/>
          <a:p>
            <a:pPr marL="137160" indent="0" algn="ctr">
              <a:buNone/>
            </a:pPr>
            <a:r>
              <a:rPr lang="en-US" b="1" u="sng" dirty="0"/>
              <a:t>Exit Slip Questions</a:t>
            </a:r>
            <a:endParaRPr lang="en-US" dirty="0"/>
          </a:p>
          <a:p>
            <a:pPr marL="137160" indent="0">
              <a:buNone/>
            </a:pPr>
            <a:r>
              <a:rPr lang="en-US" b="1" dirty="0"/>
              <a:t> </a:t>
            </a:r>
            <a:endParaRPr lang="en-US" dirty="0"/>
          </a:p>
          <a:p>
            <a:pPr marL="137160" lvl="0" indent="0">
              <a:buNone/>
            </a:pPr>
            <a:r>
              <a:rPr lang="en-US" b="1" dirty="0" smtClean="0"/>
              <a:t>1. Why </a:t>
            </a:r>
            <a:r>
              <a:rPr lang="en-US" b="1" dirty="0"/>
              <a:t>do you feel American citizens of the time period have such a negative view point on Native Americans? </a:t>
            </a:r>
            <a:r>
              <a:rPr lang="en-US" b="1" dirty="0" smtClean="0"/>
              <a:t>(explain</a:t>
            </a:r>
            <a:r>
              <a:rPr lang="en-US" b="1" dirty="0"/>
              <a:t>)</a:t>
            </a:r>
            <a:endParaRPr lang="en-US" dirty="0"/>
          </a:p>
          <a:p>
            <a:endParaRPr lang="en-US" dirty="0"/>
          </a:p>
          <a:p>
            <a:pPr marL="137160" lvl="0" indent="0">
              <a:buNone/>
            </a:pPr>
            <a:r>
              <a:rPr lang="en-US" b="1" dirty="0" smtClean="0"/>
              <a:t>2. Who </a:t>
            </a:r>
            <a:r>
              <a:rPr lang="en-US" b="1" dirty="0"/>
              <a:t>do you feel the land rightfully belonged to? Why?</a:t>
            </a:r>
            <a:endParaRPr lang="en-US" dirty="0"/>
          </a:p>
          <a:p>
            <a:pPr marL="137160" indent="0">
              <a:buNone/>
            </a:pPr>
            <a:r>
              <a:rPr lang="en-US" b="1" dirty="0"/>
              <a:t> </a:t>
            </a:r>
            <a:endParaRPr lang="en-US" dirty="0"/>
          </a:p>
          <a:p>
            <a:pPr marL="137160" lvl="0" indent="0">
              <a:buNone/>
            </a:pPr>
            <a:r>
              <a:rPr lang="en-US" b="1" dirty="0" smtClean="0"/>
              <a:t>3. If </a:t>
            </a:r>
            <a:r>
              <a:rPr lang="en-US" b="1" dirty="0"/>
              <a:t>you were a Native American, what would you decide? Live on the reservations or become hostile? (</a:t>
            </a:r>
            <a:r>
              <a:rPr lang="en-US" b="1" dirty="0" smtClean="0"/>
              <a:t>Why?)</a:t>
            </a:r>
            <a:endParaRPr lang="en-US" dirty="0"/>
          </a:p>
          <a:p>
            <a:pPr marL="137160" indent="0">
              <a:buNone/>
            </a:pPr>
            <a:r>
              <a:rPr lang="en-US" b="1" dirty="0"/>
              <a:t> </a:t>
            </a:r>
            <a:endParaRPr lang="en-US" dirty="0"/>
          </a:p>
          <a:p>
            <a:pPr marL="137160" lvl="0" indent="0">
              <a:buNone/>
            </a:pPr>
            <a:r>
              <a:rPr lang="en-US" b="1" dirty="0" smtClean="0"/>
              <a:t>4. The </a:t>
            </a:r>
            <a:r>
              <a:rPr lang="en-US" b="1" dirty="0"/>
              <a:t>treatment of the Native American tribes during the Plains Indian Wars is seen as very negative today. How could the government have handled this situation better? </a:t>
            </a:r>
            <a:endParaRPr lang="en-US" dirty="0"/>
          </a:p>
          <a:p>
            <a:endParaRPr lang="en-US" dirty="0"/>
          </a:p>
        </p:txBody>
      </p:sp>
    </p:spTree>
    <p:extLst>
      <p:ext uri="{BB962C8B-B14F-4D97-AF65-F5344CB8AC3E}">
        <p14:creationId xmlns:p14="http://schemas.microsoft.com/office/powerpoint/2010/main" val="78180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ank McCarthy : The Buffalo Runners.">
            <a:hlinkClick r:id="rId2"/>
          </p:cNvPr>
          <p:cNvPicPr>
            <a:picLocks noChangeAspect="1" noChangeArrowheads="1"/>
          </p:cNvPicPr>
          <p:nvPr/>
        </p:nvPicPr>
        <p:blipFill>
          <a:blip r:embed="rId3" cstate="print"/>
          <a:srcRect/>
          <a:stretch>
            <a:fillRect/>
          </a:stretch>
        </p:blipFill>
        <p:spPr bwMode="auto">
          <a:xfrm>
            <a:off x="0" y="-141744"/>
            <a:ext cx="9144000" cy="6858000"/>
          </a:xfrm>
          <a:prstGeom prst="rect">
            <a:avLst/>
          </a:prstGeom>
          <a:noFill/>
        </p:spPr>
      </p:pic>
      <p:sp>
        <p:nvSpPr>
          <p:cNvPr id="6" name="Rectangle 5"/>
          <p:cNvSpPr/>
          <p:nvPr/>
        </p:nvSpPr>
        <p:spPr>
          <a:xfrm>
            <a:off x="1219200" y="381000"/>
            <a:ext cx="722505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Hostile-Extermination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04800" y="4038600"/>
            <a:ext cx="7010400" cy="2677656"/>
          </a:xfrm>
          <a:prstGeom prst="rect">
            <a:avLst/>
          </a:prstGeom>
        </p:spPr>
        <p:txBody>
          <a:bodyPr wrap="square">
            <a:spAutoFit/>
          </a:bodyPr>
          <a:lstStyle/>
          <a:p>
            <a:r>
              <a:rPr lang="en-US" sz="2400" b="1" dirty="0" smtClean="0"/>
              <a:t>White settlers, with governmental support, continued to push Indians aside to take land, and they relied on the Army to prevent Indian attacks. At the same time, Native Americans on reservations had little chance of creating farms out of desolate pieces of land and were beset by poverty and desperation</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751638"/>
          </a:xfrm>
        </p:spPr>
      </p:pic>
    </p:spTree>
    <p:extLst>
      <p:ext uri="{BB962C8B-B14F-4D97-AF65-F5344CB8AC3E}">
        <p14:creationId xmlns:p14="http://schemas.microsoft.com/office/powerpoint/2010/main" val="309944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People Move West</a:t>
            </a:r>
            <a:endParaRPr lang="en-US" dirty="0"/>
          </a:p>
        </p:txBody>
      </p:sp>
      <p:sp>
        <p:nvSpPr>
          <p:cNvPr id="3" name="Content Placeholder 2"/>
          <p:cNvSpPr>
            <a:spLocks noGrp="1"/>
          </p:cNvSpPr>
          <p:nvPr>
            <p:ph idx="1"/>
          </p:nvPr>
        </p:nvSpPr>
        <p:spPr/>
        <p:txBody>
          <a:bodyPr>
            <a:normAutofit lnSpcReduction="10000"/>
          </a:bodyPr>
          <a:lstStyle/>
          <a:p>
            <a:r>
              <a:rPr lang="en-US" dirty="0" smtClean="0"/>
              <a:t>Cheap land</a:t>
            </a:r>
          </a:p>
          <a:p>
            <a:r>
              <a:rPr lang="en-US" dirty="0" smtClean="0"/>
              <a:t>Gold and minerals</a:t>
            </a:r>
          </a:p>
          <a:p>
            <a:r>
              <a:rPr lang="en-US" dirty="0" smtClean="0"/>
              <a:t>To get away from post Civil War problems in the south</a:t>
            </a:r>
          </a:p>
          <a:p>
            <a:r>
              <a:rPr lang="en-US" dirty="0" smtClean="0"/>
              <a:t> Jobs – mining, farming, cowboys, </a:t>
            </a:r>
            <a:r>
              <a:rPr lang="en-US" dirty="0"/>
              <a:t>r</a:t>
            </a:r>
            <a:r>
              <a:rPr lang="en-US" dirty="0" smtClean="0"/>
              <a:t>ailroads</a:t>
            </a:r>
          </a:p>
          <a:p>
            <a:endParaRPr lang="en-US" dirty="0"/>
          </a:p>
          <a:p>
            <a:r>
              <a:rPr lang="en-US" dirty="0" smtClean="0"/>
              <a:t>Government increase pop – 60,000 needed to go from territory – state. </a:t>
            </a:r>
          </a:p>
          <a:p>
            <a:r>
              <a:rPr lang="en-US" dirty="0" smtClean="0"/>
              <a:t>Add new </a:t>
            </a:r>
            <a:r>
              <a:rPr lang="en-US" dirty="0"/>
              <a:t>s</a:t>
            </a:r>
            <a:r>
              <a:rPr lang="en-US" dirty="0" smtClean="0"/>
              <a:t>tates</a:t>
            </a:r>
          </a:p>
          <a:p>
            <a:r>
              <a:rPr lang="en-US" dirty="0" smtClean="0"/>
              <a:t>Complete Manifest Destiney </a:t>
            </a:r>
          </a:p>
          <a:p>
            <a:endParaRPr lang="en-US" dirty="0" smtClean="0"/>
          </a:p>
          <a:p>
            <a:endParaRPr lang="en-US" dirty="0" smtClean="0"/>
          </a:p>
          <a:p>
            <a:endParaRPr lang="en-US" dirty="0"/>
          </a:p>
        </p:txBody>
      </p:sp>
    </p:spTree>
    <p:extLst>
      <p:ext uri="{BB962C8B-B14F-4D97-AF65-F5344CB8AC3E}">
        <p14:creationId xmlns:p14="http://schemas.microsoft.com/office/powerpoint/2010/main" val="3743476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Advantages and Disadvantages</a:t>
            </a:r>
            <a:endParaRPr lang="en-US" dirty="0"/>
          </a:p>
        </p:txBody>
      </p:sp>
      <p:sp>
        <p:nvSpPr>
          <p:cNvPr id="5" name="Content Placeholder 4"/>
          <p:cNvSpPr>
            <a:spLocks noGrp="1"/>
          </p:cNvSpPr>
          <p:nvPr>
            <p:ph sz="half" idx="1"/>
          </p:nvPr>
        </p:nvSpPr>
        <p:spPr/>
        <p:txBody>
          <a:bodyPr>
            <a:normAutofit lnSpcReduction="10000"/>
          </a:bodyPr>
          <a:lstStyle/>
          <a:p>
            <a:pPr algn="ctr"/>
            <a:r>
              <a:rPr lang="en-US" b="1" u="sng" dirty="0" smtClean="0"/>
              <a:t>Federal Army</a:t>
            </a:r>
          </a:p>
          <a:p>
            <a:r>
              <a:rPr lang="en-US" b="1" dirty="0" smtClean="0"/>
              <a:t>Modern  technology: guns, cannons and Gatling guns</a:t>
            </a:r>
          </a:p>
          <a:p>
            <a:r>
              <a:rPr lang="en-US" b="1" dirty="0" smtClean="0"/>
              <a:t>Well organized chain of command</a:t>
            </a:r>
          </a:p>
          <a:p>
            <a:r>
              <a:rPr lang="en-US" b="1" dirty="0" smtClean="0"/>
              <a:t>Railroads and telegraphs</a:t>
            </a:r>
          </a:p>
          <a:p>
            <a:r>
              <a:rPr lang="en-US" b="1" dirty="0" smtClean="0"/>
              <a:t>Series of forts and trails</a:t>
            </a:r>
          </a:p>
          <a:p>
            <a:r>
              <a:rPr lang="en-US" b="1" dirty="0" smtClean="0"/>
              <a:t>Support of people</a:t>
            </a:r>
          </a:p>
          <a:p>
            <a:pPr>
              <a:buNone/>
            </a:pPr>
            <a:endParaRPr lang="en-US" b="1" dirty="0"/>
          </a:p>
        </p:txBody>
      </p:sp>
      <p:sp>
        <p:nvSpPr>
          <p:cNvPr id="6" name="Content Placeholder 5"/>
          <p:cNvSpPr>
            <a:spLocks noGrp="1"/>
          </p:cNvSpPr>
          <p:nvPr>
            <p:ph sz="half" idx="2"/>
          </p:nvPr>
        </p:nvSpPr>
        <p:spPr/>
        <p:txBody>
          <a:bodyPr>
            <a:normAutofit lnSpcReduction="10000"/>
          </a:bodyPr>
          <a:lstStyle/>
          <a:p>
            <a:pPr algn="ctr"/>
            <a:r>
              <a:rPr lang="en-US" b="1" u="sng" dirty="0" smtClean="0"/>
              <a:t>Native Tribes</a:t>
            </a:r>
          </a:p>
          <a:p>
            <a:r>
              <a:rPr lang="en-US" b="1" dirty="0" smtClean="0"/>
              <a:t>Strong will to defend homes and families</a:t>
            </a:r>
          </a:p>
          <a:p>
            <a:r>
              <a:rPr lang="en-US" b="1" dirty="0" smtClean="0"/>
              <a:t>Extremely </a:t>
            </a:r>
            <a:r>
              <a:rPr lang="en-US" b="1" dirty="0"/>
              <a:t>b</a:t>
            </a:r>
            <a:r>
              <a:rPr lang="en-US" b="1" dirty="0" smtClean="0"/>
              <a:t>rave warriors</a:t>
            </a:r>
          </a:p>
          <a:p>
            <a:r>
              <a:rPr lang="en-US" b="1" dirty="0" smtClean="0"/>
              <a:t>Tribes are small and not united</a:t>
            </a:r>
          </a:p>
          <a:p>
            <a:r>
              <a:rPr lang="en-US" b="1" dirty="0" smtClean="0"/>
              <a:t>Weapons are outdated</a:t>
            </a:r>
          </a:p>
          <a:p>
            <a:r>
              <a:rPr lang="en-US" b="1" dirty="0" smtClean="0"/>
              <a:t>Food supply under attack</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381001"/>
            <a:ext cx="4495800" cy="6272326"/>
          </a:xfrm>
        </p:spPr>
      </p:pic>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228600"/>
            <a:ext cx="4038600" cy="6324600"/>
          </a:xfrm>
        </p:spPr>
      </p:pic>
    </p:spTree>
    <p:extLst>
      <p:ext uri="{BB962C8B-B14F-4D97-AF65-F5344CB8AC3E}">
        <p14:creationId xmlns:p14="http://schemas.microsoft.com/office/powerpoint/2010/main" val="4174971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 Creek Massacre -1864</a:t>
            </a:r>
            <a:endParaRPr lang="en-US" dirty="0"/>
          </a:p>
        </p:txBody>
      </p:sp>
      <p:sp>
        <p:nvSpPr>
          <p:cNvPr id="6" name="Content Placeholder 5"/>
          <p:cNvSpPr>
            <a:spLocks noGrp="1"/>
          </p:cNvSpPr>
          <p:nvPr>
            <p:ph idx="1"/>
          </p:nvPr>
        </p:nvSpPr>
        <p:spPr/>
        <p:txBody>
          <a:bodyPr/>
          <a:lstStyle/>
          <a:p>
            <a:r>
              <a:rPr lang="en-US" dirty="0" smtClean="0"/>
              <a:t>Territory promised to Cheyenne in Colorado by Treaty</a:t>
            </a:r>
          </a:p>
          <a:p>
            <a:r>
              <a:rPr lang="en-US" dirty="0" smtClean="0"/>
              <a:t>White settlers began to enter Cheyenne reservation lands when gold was found in Pikes Peak,  Colorado</a:t>
            </a:r>
          </a:p>
          <a:p>
            <a:r>
              <a:rPr lang="en-US" dirty="0" smtClean="0"/>
              <a:t>Cheyenne attacked gold mining town</a:t>
            </a:r>
          </a:p>
          <a:p>
            <a:r>
              <a:rPr lang="en-US" dirty="0" smtClean="0"/>
              <a:t>Colonel John Chivington and the Army attached the Cheyenne Camp</a:t>
            </a:r>
          </a:p>
          <a:p>
            <a:r>
              <a:rPr lang="en-US" dirty="0" smtClean="0"/>
              <a:t>Resulted in the death over  160 Native American Women and Children. </a:t>
            </a:r>
          </a:p>
          <a:p>
            <a:endParaRPr lang="en-US" dirty="0"/>
          </a:p>
        </p:txBody>
      </p:sp>
    </p:spTree>
    <p:extLst>
      <p:ext uri="{BB962C8B-B14F-4D97-AF65-F5344CB8AC3E}">
        <p14:creationId xmlns:p14="http://schemas.microsoft.com/office/powerpoint/2010/main" val="1424900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221" y="274638"/>
            <a:ext cx="4007440" cy="39163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719" y="2232819"/>
            <a:ext cx="4648200" cy="4495800"/>
          </a:xfrm>
          <a:prstGeom prst="rect">
            <a:avLst/>
          </a:prstGeom>
        </p:spPr>
      </p:pic>
      <p:sp>
        <p:nvSpPr>
          <p:cNvPr id="2" name="TextBox 1"/>
          <p:cNvSpPr txBox="1"/>
          <p:nvPr/>
        </p:nvSpPr>
        <p:spPr>
          <a:xfrm>
            <a:off x="1066800" y="4419600"/>
            <a:ext cx="3193919" cy="369332"/>
          </a:xfrm>
          <a:prstGeom prst="rect">
            <a:avLst/>
          </a:prstGeom>
          <a:noFill/>
        </p:spPr>
        <p:txBody>
          <a:bodyPr wrap="square" rtlCol="0">
            <a:spAutoFit/>
          </a:bodyPr>
          <a:lstStyle/>
          <a:p>
            <a:r>
              <a:rPr lang="en-US" dirty="0" smtClean="0"/>
              <a:t>Col. John </a:t>
            </a:r>
            <a:r>
              <a:rPr lang="en-US" dirty="0" err="1" smtClean="0"/>
              <a:t>Chivington</a:t>
            </a:r>
            <a:endParaRPr lang="en-US" dirty="0"/>
          </a:p>
        </p:txBody>
      </p:sp>
      <p:sp>
        <p:nvSpPr>
          <p:cNvPr id="3" name="TextBox 2"/>
          <p:cNvSpPr txBox="1"/>
          <p:nvPr/>
        </p:nvSpPr>
        <p:spPr>
          <a:xfrm>
            <a:off x="5715000" y="1524000"/>
            <a:ext cx="2057400" cy="646331"/>
          </a:xfrm>
          <a:prstGeom prst="rect">
            <a:avLst/>
          </a:prstGeom>
          <a:noFill/>
        </p:spPr>
        <p:txBody>
          <a:bodyPr wrap="square" rtlCol="0">
            <a:spAutoFit/>
          </a:bodyPr>
          <a:lstStyle/>
          <a:p>
            <a:r>
              <a:rPr lang="en-US" dirty="0" smtClean="0"/>
              <a:t>Black Kettle - Cheyenne</a:t>
            </a:r>
            <a:endParaRPr lang="en-US" dirty="0"/>
          </a:p>
        </p:txBody>
      </p:sp>
    </p:spTree>
    <p:extLst>
      <p:ext uri="{BB962C8B-B14F-4D97-AF65-F5344CB8AC3E}">
        <p14:creationId xmlns:p14="http://schemas.microsoft.com/office/powerpoint/2010/main" val="2739056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785"/>
            <a:ext cx="8839200" cy="6614615"/>
          </a:xfrm>
        </p:spPr>
      </p:pic>
    </p:spTree>
    <p:extLst>
      <p:ext uri="{BB962C8B-B14F-4D97-AF65-F5344CB8AC3E}">
        <p14:creationId xmlns:p14="http://schemas.microsoft.com/office/powerpoint/2010/main" val="2411486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 Clouds War and Fettermen Massacre </a:t>
            </a:r>
            <a:endParaRPr lang="en-US" dirty="0"/>
          </a:p>
        </p:txBody>
      </p:sp>
      <p:sp>
        <p:nvSpPr>
          <p:cNvPr id="3" name="Content Placeholder 2"/>
          <p:cNvSpPr>
            <a:spLocks noGrp="1"/>
          </p:cNvSpPr>
          <p:nvPr>
            <p:ph idx="1"/>
          </p:nvPr>
        </p:nvSpPr>
        <p:spPr/>
        <p:txBody>
          <a:bodyPr/>
          <a:lstStyle/>
          <a:p>
            <a:r>
              <a:rPr lang="en-US" dirty="0" smtClean="0"/>
              <a:t>December 21, 1866</a:t>
            </a:r>
          </a:p>
          <a:p>
            <a:r>
              <a:rPr lang="en-US" dirty="0" smtClean="0"/>
              <a:t>Location 4 miles north of </a:t>
            </a:r>
            <a:r>
              <a:rPr lang="en-US" dirty="0" smtClean="0">
                <a:hlinkClick r:id="rId2" action="ppaction://hlinkfile" tooltip="Fort Phil Kearny"/>
              </a:rPr>
              <a:t>Fort Phil Kearny</a:t>
            </a:r>
            <a:r>
              <a:rPr lang="en-US" dirty="0" smtClean="0"/>
              <a:t>, Wyoming </a:t>
            </a:r>
          </a:p>
          <a:p>
            <a:r>
              <a:rPr lang="en-US" dirty="0" smtClean="0"/>
              <a:t>Result Indian victory</a:t>
            </a:r>
          </a:p>
          <a:p>
            <a:r>
              <a:rPr lang="en-US" dirty="0" smtClean="0"/>
              <a:t>81 soldiers, 1,000 Native Americans</a:t>
            </a:r>
          </a:p>
          <a:p>
            <a:pPr>
              <a:buNone/>
            </a:pPr>
            <a:r>
              <a:rPr lang="en-US" dirty="0" smtClean="0"/>
              <a:t>             </a:t>
            </a:r>
            <a:r>
              <a:rPr lang="en-US" u="sng" dirty="0" smtClean="0"/>
              <a:t>Casualties and losses</a:t>
            </a:r>
          </a:p>
          <a:p>
            <a:r>
              <a:rPr lang="en-US" dirty="0" smtClean="0"/>
              <a:t>81 killed  Soldiers</a:t>
            </a:r>
          </a:p>
          <a:p>
            <a:r>
              <a:rPr lang="en-US" dirty="0" smtClean="0"/>
              <a:t>Probably about 13 </a:t>
            </a:r>
            <a:r>
              <a:rPr lang="en-US" dirty="0"/>
              <a:t>I</a:t>
            </a:r>
            <a:r>
              <a:rPr lang="en-US" dirty="0" smtClean="0"/>
              <a:t>ndians killed</a:t>
            </a:r>
          </a:p>
          <a:p>
            <a:r>
              <a:rPr lang="en-US" dirty="0" smtClean="0"/>
              <a:t>Resulted in Fort Laramie Treaty - 1868</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200400"/>
            <a:ext cx="1905000" cy="1905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5157216" cy="4114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971800"/>
            <a:ext cx="3657600" cy="3657600"/>
          </a:xfrm>
          <a:prstGeom prst="rect">
            <a:avLst/>
          </a:prstGeom>
        </p:spPr>
      </p:pic>
      <p:sp>
        <p:nvSpPr>
          <p:cNvPr id="2" name="TextBox 1"/>
          <p:cNvSpPr txBox="1"/>
          <p:nvPr/>
        </p:nvSpPr>
        <p:spPr>
          <a:xfrm>
            <a:off x="838200" y="4572000"/>
            <a:ext cx="3276600" cy="369332"/>
          </a:xfrm>
          <a:prstGeom prst="rect">
            <a:avLst/>
          </a:prstGeom>
          <a:noFill/>
        </p:spPr>
        <p:txBody>
          <a:bodyPr wrap="square" rtlCol="0">
            <a:spAutoFit/>
          </a:bodyPr>
          <a:lstStyle/>
          <a:p>
            <a:r>
              <a:rPr lang="en-US" dirty="0" smtClean="0"/>
              <a:t>Red Cloud – Lakota Sioux</a:t>
            </a:r>
            <a:endParaRPr lang="en-US" dirty="0"/>
          </a:p>
        </p:txBody>
      </p:sp>
      <p:sp>
        <p:nvSpPr>
          <p:cNvPr id="5" name="TextBox 4"/>
          <p:cNvSpPr txBox="1"/>
          <p:nvPr/>
        </p:nvSpPr>
        <p:spPr>
          <a:xfrm>
            <a:off x="6096000" y="2209800"/>
            <a:ext cx="2438400" cy="646331"/>
          </a:xfrm>
          <a:prstGeom prst="rect">
            <a:avLst/>
          </a:prstGeom>
          <a:noFill/>
        </p:spPr>
        <p:txBody>
          <a:bodyPr wrap="square" rtlCol="0">
            <a:spAutoFit/>
          </a:bodyPr>
          <a:lstStyle/>
          <a:p>
            <a:r>
              <a:rPr lang="en-US" dirty="0" smtClean="0"/>
              <a:t>Captain William Fettermen - Idiot</a:t>
            </a:r>
            <a:endParaRPr lang="en-US" dirty="0"/>
          </a:p>
        </p:txBody>
      </p:sp>
    </p:spTree>
    <p:extLst>
      <p:ext uri="{BB962C8B-B14F-4D97-AF65-F5344CB8AC3E}">
        <p14:creationId xmlns:p14="http://schemas.microsoft.com/office/powerpoint/2010/main" val="522191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56" y="0"/>
            <a:ext cx="9108743" cy="6858000"/>
          </a:xfrm>
        </p:spPr>
      </p:pic>
    </p:spTree>
    <p:extLst>
      <p:ext uri="{BB962C8B-B14F-4D97-AF65-F5344CB8AC3E}">
        <p14:creationId xmlns:p14="http://schemas.microsoft.com/office/powerpoint/2010/main" val="803007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63752"/>
            <a:ext cx="8458200" cy="634365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34" y="622432"/>
            <a:ext cx="2781300" cy="2781300"/>
          </a:xfrm>
          <a:prstGeom prst="rect">
            <a:avLst/>
          </a:prstGeom>
        </p:spPr>
      </p:pic>
    </p:spTree>
    <p:extLst>
      <p:ext uri="{BB962C8B-B14F-4D97-AF65-F5344CB8AC3E}">
        <p14:creationId xmlns:p14="http://schemas.microsoft.com/office/powerpoint/2010/main" val="3533846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Washita River - 1868</a:t>
            </a:r>
            <a:endParaRPr lang="en-US" dirty="0"/>
          </a:p>
        </p:txBody>
      </p:sp>
      <p:sp>
        <p:nvSpPr>
          <p:cNvPr id="3" name="Content Placeholder 2"/>
          <p:cNvSpPr>
            <a:spLocks noGrp="1"/>
          </p:cNvSpPr>
          <p:nvPr>
            <p:ph idx="1"/>
          </p:nvPr>
        </p:nvSpPr>
        <p:spPr/>
        <p:txBody>
          <a:bodyPr/>
          <a:lstStyle/>
          <a:p>
            <a:r>
              <a:rPr lang="en-US" dirty="0" smtClean="0">
                <a:hlinkClick r:id="rId2" action="ppaction://hlinkfile" tooltip="United States"/>
              </a:rPr>
              <a:t>United States</a:t>
            </a:r>
            <a:r>
              <a:rPr lang="en-US" dirty="0" smtClean="0"/>
              <a:t>  Vs.	</a:t>
            </a:r>
            <a:r>
              <a:rPr lang="en-US" dirty="0" smtClean="0">
                <a:hlinkClick r:id="rId3" action="ppaction://hlinkfile" tooltip="Cheyenne"/>
              </a:rPr>
              <a:t>Cheyenne</a:t>
            </a:r>
            <a:endParaRPr lang="en-US" dirty="0" smtClean="0"/>
          </a:p>
          <a:p>
            <a:r>
              <a:rPr lang="en-US" dirty="0" smtClean="0"/>
              <a:t>Commanders and leaders</a:t>
            </a:r>
          </a:p>
          <a:p>
            <a:r>
              <a:rPr lang="en-US" dirty="0" smtClean="0">
                <a:hlinkClick r:id="rId4" action="ppaction://hlinkfile" tooltip="George Armstrong Custer"/>
              </a:rPr>
              <a:t>George A. Custer</a:t>
            </a:r>
            <a:r>
              <a:rPr lang="en-US" dirty="0" smtClean="0"/>
              <a:t>    </a:t>
            </a:r>
            <a:r>
              <a:rPr lang="en-US" dirty="0" smtClean="0">
                <a:hlinkClick r:id="rId5" action="ppaction://hlinkfile" tooltip="Black Kettle"/>
              </a:rPr>
              <a:t>Black Kettle</a:t>
            </a:r>
            <a:endParaRPr lang="en-US" baseline="30000" dirty="0" smtClean="0"/>
          </a:p>
          <a:p>
            <a:r>
              <a:rPr lang="en-US" dirty="0" smtClean="0"/>
              <a:t>Strength </a:t>
            </a:r>
            <a:r>
              <a:rPr lang="en-US" dirty="0" smtClean="0">
                <a:hlinkClick r:id="rId6" action="ppaction://hlinkfile" tooltip="7th Cavalry Regiment (United States)"/>
              </a:rPr>
              <a:t>7th Cavalry Regiment</a:t>
            </a:r>
            <a:endParaRPr lang="en-US" dirty="0" smtClean="0"/>
          </a:p>
          <a:p>
            <a:r>
              <a:rPr lang="en-US" dirty="0" smtClean="0"/>
              <a:t>total camp population 250  </a:t>
            </a:r>
          </a:p>
          <a:p>
            <a:r>
              <a:rPr lang="en-US" dirty="0" smtClean="0"/>
              <a:t> Casualties  </a:t>
            </a:r>
            <a:br>
              <a:rPr lang="en-US" dirty="0" smtClean="0"/>
            </a:br>
            <a:r>
              <a:rPr lang="en-US" dirty="0" smtClean="0"/>
              <a:t>140+ men killed</a:t>
            </a:r>
            <a:br>
              <a:rPr lang="en-US" dirty="0" smtClean="0"/>
            </a:br>
            <a:r>
              <a:rPr lang="en-US" dirty="0" smtClean="0"/>
              <a:t>75 women and children killed</a:t>
            </a:r>
            <a:endParaRPr lang="en-US" dirty="0"/>
          </a:p>
        </p:txBody>
      </p:sp>
      <p:pic>
        <p:nvPicPr>
          <p:cNvPr id="4" name="Picture 3" descr="220px-Chief_Black_Kettle.jpg"/>
          <p:cNvPicPr>
            <a:picLocks noChangeAspect="1"/>
          </p:cNvPicPr>
          <p:nvPr/>
        </p:nvPicPr>
        <p:blipFill>
          <a:blip r:embed="rId7" cstate="print"/>
          <a:stretch>
            <a:fillRect/>
          </a:stretch>
        </p:blipFill>
        <p:spPr>
          <a:xfrm>
            <a:off x="6400800" y="3886200"/>
            <a:ext cx="2336800" cy="2697480"/>
          </a:xfrm>
          <a:prstGeom prst="rect">
            <a:avLst/>
          </a:prstGeom>
        </p:spPr>
      </p:pic>
      <p:pic>
        <p:nvPicPr>
          <p:cNvPr id="5" name="Picture 4" descr="custer1.jpg"/>
          <p:cNvPicPr>
            <a:picLocks noChangeAspect="1"/>
          </p:cNvPicPr>
          <p:nvPr/>
        </p:nvPicPr>
        <p:blipFill>
          <a:blip r:embed="rId8" cstate="print"/>
          <a:stretch>
            <a:fillRect/>
          </a:stretch>
        </p:blipFill>
        <p:spPr>
          <a:xfrm>
            <a:off x="6400800" y="1447800"/>
            <a:ext cx="2257425" cy="2209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out West</a:t>
            </a:r>
            <a:endParaRPr lang="en-US" dirty="0"/>
          </a:p>
        </p:txBody>
      </p:sp>
      <p:sp>
        <p:nvSpPr>
          <p:cNvPr id="4" name="Oval 3"/>
          <p:cNvSpPr/>
          <p:nvPr/>
        </p:nvSpPr>
        <p:spPr>
          <a:xfrm>
            <a:off x="2362200" y="2895600"/>
            <a:ext cx="4191000" cy="1981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Problems and Challenges??</a:t>
            </a:r>
            <a:endParaRPr lang="en-US" b="1" dirty="0"/>
          </a:p>
        </p:txBody>
      </p:sp>
      <p:cxnSp>
        <p:nvCxnSpPr>
          <p:cNvPr id="6" name="Straight Arrow Connector 5"/>
          <p:cNvCxnSpPr/>
          <p:nvPr/>
        </p:nvCxnSpPr>
        <p:spPr>
          <a:xfrm flipH="1" flipV="1">
            <a:off x="4419600" y="2173406"/>
            <a:ext cx="38100"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6248400" y="2713038"/>
            <a:ext cx="1066800" cy="639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1828800" y="2713038"/>
            <a:ext cx="914400" cy="639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3"/>
          </p:cNvCxnSpPr>
          <p:nvPr/>
        </p:nvCxnSpPr>
        <p:spPr>
          <a:xfrm flipH="1">
            <a:off x="1981200" y="4586660"/>
            <a:ext cx="994758" cy="747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715000" y="4586660"/>
            <a:ext cx="1066800" cy="747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8871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7296"/>
            <a:ext cx="4114800" cy="5069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447800" y="5096380"/>
            <a:ext cx="2667000" cy="369332"/>
          </a:xfrm>
          <a:prstGeom prst="rect">
            <a:avLst/>
          </a:prstGeom>
          <a:noFill/>
        </p:spPr>
        <p:txBody>
          <a:bodyPr wrap="square" rtlCol="0">
            <a:spAutoFit/>
          </a:bodyPr>
          <a:lstStyle/>
          <a:p>
            <a:r>
              <a:rPr lang="en-US" dirty="0" smtClean="0"/>
              <a:t>George A. Custer</a:t>
            </a:r>
            <a:endParaRPr lang="en-US" dirty="0"/>
          </a:p>
        </p:txBody>
      </p:sp>
      <p:pic>
        <p:nvPicPr>
          <p:cNvPr id="5" name="Picture 4" descr="220px-Chief_Black_Kettle.jpg"/>
          <p:cNvPicPr>
            <a:picLocks noChangeAspect="1"/>
          </p:cNvPicPr>
          <p:nvPr/>
        </p:nvPicPr>
        <p:blipFill>
          <a:blip r:embed="rId3" cstate="print"/>
          <a:stretch>
            <a:fillRect/>
          </a:stretch>
        </p:blipFill>
        <p:spPr>
          <a:xfrm>
            <a:off x="5452103" y="3276600"/>
            <a:ext cx="2904497" cy="3352800"/>
          </a:xfrm>
          <a:prstGeom prst="rect">
            <a:avLst/>
          </a:prstGeom>
        </p:spPr>
      </p:pic>
      <p:sp>
        <p:nvSpPr>
          <p:cNvPr id="3" name="TextBox 2"/>
          <p:cNvSpPr txBox="1"/>
          <p:nvPr/>
        </p:nvSpPr>
        <p:spPr>
          <a:xfrm>
            <a:off x="6096000" y="2819400"/>
            <a:ext cx="2260600" cy="381000"/>
          </a:xfrm>
          <a:prstGeom prst="rect">
            <a:avLst/>
          </a:prstGeom>
          <a:noFill/>
        </p:spPr>
        <p:txBody>
          <a:bodyPr wrap="square" rtlCol="0">
            <a:spAutoFit/>
          </a:bodyPr>
          <a:lstStyle/>
          <a:p>
            <a:r>
              <a:rPr lang="en-US" dirty="0" smtClean="0"/>
              <a:t>Black Kettle</a:t>
            </a:r>
            <a:endParaRPr lang="en-US" dirty="0"/>
          </a:p>
        </p:txBody>
      </p:sp>
    </p:spTree>
    <p:extLst>
      <p:ext uri="{BB962C8B-B14F-4D97-AF65-F5344CB8AC3E}">
        <p14:creationId xmlns:p14="http://schemas.microsoft.com/office/powerpoint/2010/main" val="2060777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7411" name="Picture 3" descr="http://image.slidesharecdn.com/indianwars-100526073735-phpapp02/95/slide-2-728.jpg?127487751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In the Black Hills</a:t>
            </a:r>
            <a:endParaRPr lang="en-US" dirty="0"/>
          </a:p>
        </p:txBody>
      </p:sp>
      <p:sp>
        <p:nvSpPr>
          <p:cNvPr id="3" name="Content Placeholder 2"/>
          <p:cNvSpPr>
            <a:spLocks noGrp="1"/>
          </p:cNvSpPr>
          <p:nvPr>
            <p:ph idx="1"/>
          </p:nvPr>
        </p:nvSpPr>
        <p:spPr/>
        <p:txBody>
          <a:bodyPr>
            <a:normAutofit fontScale="92500"/>
          </a:bodyPr>
          <a:lstStyle/>
          <a:p>
            <a:r>
              <a:rPr lang="en-US" dirty="0" smtClean="0"/>
              <a:t>1874, </a:t>
            </a:r>
            <a:r>
              <a:rPr lang="en-US" dirty="0"/>
              <a:t>g</a:t>
            </a:r>
            <a:r>
              <a:rPr lang="en-US" dirty="0" smtClean="0"/>
              <a:t>old was discovered in the Black Hills of the Dakotas and the Native American tribes were forced to leave reservation lands</a:t>
            </a:r>
          </a:p>
          <a:p>
            <a:r>
              <a:rPr lang="en-US" dirty="0" smtClean="0"/>
              <a:t>Crazy Horse and Sitting Bull refused to move to another reservation and became “hostile”.</a:t>
            </a:r>
          </a:p>
          <a:p>
            <a:r>
              <a:rPr lang="en-US" dirty="0" smtClean="0"/>
              <a:t>President Grant sent a 4 pronged Army attack including the famous George A. Custer to deal with the threat</a:t>
            </a:r>
          </a:p>
          <a:p>
            <a:r>
              <a:rPr lang="en-US" dirty="0" smtClean="0"/>
              <a:t>The 7</a:t>
            </a:r>
            <a:r>
              <a:rPr lang="en-US" baseline="30000" dirty="0" smtClean="0"/>
              <a:t>th</a:t>
            </a:r>
            <a:r>
              <a:rPr lang="en-US" dirty="0" smtClean="0"/>
              <a:t> Cavalry arrived at the Little Big Horn first and decided to attack the tribes prior to waiting for the other three reinforcement groups</a:t>
            </a:r>
            <a:endParaRPr lang="en-US" dirty="0"/>
          </a:p>
        </p:txBody>
      </p:sp>
    </p:spTree>
    <p:extLst>
      <p:ext uri="{BB962C8B-B14F-4D97-AF65-F5344CB8AC3E}">
        <p14:creationId xmlns:p14="http://schemas.microsoft.com/office/powerpoint/2010/main" val="4231386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guadianaingles.files.wordpress.com/2011/03/crazy-horse-stan-hamilton.jpg"/>
          <p:cNvPicPr>
            <a:picLocks noGrp="1" noChangeAspect="1" noChangeArrowheads="1"/>
          </p:cNvPicPr>
          <p:nvPr>
            <p:ph idx="1"/>
          </p:nvPr>
        </p:nvPicPr>
        <p:blipFill>
          <a:blip r:embed="rId2" cstate="print"/>
          <a:srcRect/>
          <a:stretch>
            <a:fillRect/>
          </a:stretch>
        </p:blipFill>
        <p:spPr bwMode="auto">
          <a:xfrm>
            <a:off x="5181600" y="1"/>
            <a:ext cx="3962400" cy="6858000"/>
          </a:xfrm>
          <a:prstGeom prst="rect">
            <a:avLst/>
          </a:prstGeom>
          <a:noFill/>
        </p:spPr>
      </p:pic>
      <p:pic>
        <p:nvPicPr>
          <p:cNvPr id="23554" name="Picture 2" descr="http://commonsblog.files.wordpress.com/2009/12/sitting_bull.jpg"/>
          <p:cNvPicPr>
            <a:picLocks noChangeAspect="1" noChangeArrowheads="1"/>
          </p:cNvPicPr>
          <p:nvPr/>
        </p:nvPicPr>
        <p:blipFill>
          <a:blip r:embed="rId3" cstate="print"/>
          <a:srcRect/>
          <a:stretch>
            <a:fillRect/>
          </a:stretch>
        </p:blipFill>
        <p:spPr bwMode="auto">
          <a:xfrm>
            <a:off x="0" y="1"/>
            <a:ext cx="5240588" cy="6858000"/>
          </a:xfrm>
          <a:prstGeom prst="rect">
            <a:avLst/>
          </a:prstGeom>
          <a:noFill/>
        </p:spPr>
      </p:pic>
      <p:sp>
        <p:nvSpPr>
          <p:cNvPr id="3" name="TextBox 2"/>
          <p:cNvSpPr txBox="1"/>
          <p:nvPr/>
        </p:nvSpPr>
        <p:spPr>
          <a:xfrm>
            <a:off x="1943100" y="179399"/>
            <a:ext cx="2667000" cy="381000"/>
          </a:xfrm>
          <a:prstGeom prst="rect">
            <a:avLst/>
          </a:prstGeom>
          <a:noFill/>
        </p:spPr>
        <p:txBody>
          <a:bodyPr wrap="square" rtlCol="0">
            <a:spAutoFit/>
          </a:bodyPr>
          <a:lstStyle/>
          <a:p>
            <a:r>
              <a:rPr lang="en-US" dirty="0" smtClean="0"/>
              <a:t>Sitting Bull</a:t>
            </a:r>
            <a:endParaRPr lang="en-US" dirty="0"/>
          </a:p>
        </p:txBody>
      </p:sp>
      <p:sp>
        <p:nvSpPr>
          <p:cNvPr id="5" name="TextBox 4"/>
          <p:cNvSpPr txBox="1"/>
          <p:nvPr/>
        </p:nvSpPr>
        <p:spPr>
          <a:xfrm>
            <a:off x="6172200" y="179399"/>
            <a:ext cx="2819400" cy="369332"/>
          </a:xfrm>
          <a:prstGeom prst="rect">
            <a:avLst/>
          </a:prstGeom>
          <a:noFill/>
        </p:spPr>
        <p:txBody>
          <a:bodyPr wrap="square" rtlCol="0">
            <a:spAutoFit/>
          </a:bodyPr>
          <a:lstStyle/>
          <a:p>
            <a:r>
              <a:rPr lang="en-US" dirty="0" smtClean="0"/>
              <a:t>Crazy Horse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13" y="152400"/>
            <a:ext cx="8926174" cy="6553200"/>
          </a:xfrm>
        </p:spPr>
      </p:pic>
    </p:spTree>
    <p:extLst>
      <p:ext uri="{BB962C8B-B14F-4D97-AF65-F5344CB8AC3E}">
        <p14:creationId xmlns:p14="http://schemas.microsoft.com/office/powerpoint/2010/main" val="2874598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ttle-Little-Big-Horn.jpg"/>
          <p:cNvPicPr>
            <a:picLocks noGrp="1" noChangeAspect="1"/>
          </p:cNvPicPr>
          <p:nvPr>
            <p:ph idx="1"/>
          </p:nvPr>
        </p:nvPicPr>
        <p:blipFill>
          <a:blip r:embed="rId2" cstate="print"/>
          <a:stretch>
            <a:fillRect/>
          </a:stretch>
        </p:blipFill>
        <p:spPr>
          <a:xfrm>
            <a:off x="0" y="0"/>
            <a:ext cx="9296400" cy="6858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6538"/>
            <a:ext cx="9144000" cy="6773862"/>
          </a:xfrm>
        </p:spPr>
      </p:pic>
    </p:spTree>
    <p:extLst>
      <p:ext uri="{BB962C8B-B14F-4D97-AF65-F5344CB8AC3E}">
        <p14:creationId xmlns:p14="http://schemas.microsoft.com/office/powerpoint/2010/main" val="1959319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ter's Last Stand.jpg"/>
          <p:cNvPicPr>
            <a:picLocks noGrp="1" noChangeAspect="1"/>
          </p:cNvPicPr>
          <p:nvPr>
            <p:ph idx="1"/>
          </p:nvPr>
        </p:nvPicPr>
        <p:blipFill>
          <a:blip r:embed="rId2" cstate="print"/>
          <a:stretch>
            <a:fillRect/>
          </a:stretch>
        </p:blipFill>
        <p:spPr>
          <a:xfrm>
            <a:off x="0" y="0"/>
            <a:ext cx="9296400" cy="6858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6927"/>
            <a:ext cx="9372600" cy="6858000"/>
          </a:xfrm>
        </p:spPr>
      </p:pic>
      <p:sp>
        <p:nvSpPr>
          <p:cNvPr id="5" name="TextBox 4"/>
          <p:cNvSpPr txBox="1"/>
          <p:nvPr/>
        </p:nvSpPr>
        <p:spPr>
          <a:xfrm>
            <a:off x="2819400" y="224971"/>
            <a:ext cx="3657600" cy="400110"/>
          </a:xfrm>
          <a:prstGeom prst="rect">
            <a:avLst/>
          </a:prstGeom>
          <a:noFill/>
        </p:spPr>
        <p:txBody>
          <a:bodyPr wrap="square" rtlCol="0">
            <a:spAutoFit/>
          </a:bodyPr>
          <a:lstStyle/>
          <a:p>
            <a:r>
              <a:rPr lang="en-US" sz="2000" b="1" dirty="0" smtClean="0"/>
              <a:t>The Battle of Little Big Horn</a:t>
            </a:r>
            <a:endParaRPr lang="en-US"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327" y="224971"/>
            <a:ext cx="1952673" cy="2407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0159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Little Big Horn</a:t>
            </a:r>
            <a:endParaRPr lang="en-US" dirty="0"/>
          </a:p>
        </p:txBody>
      </p:sp>
      <p:sp>
        <p:nvSpPr>
          <p:cNvPr id="3" name="Content Placeholder 2"/>
          <p:cNvSpPr>
            <a:spLocks noGrp="1"/>
          </p:cNvSpPr>
          <p:nvPr>
            <p:ph idx="1"/>
          </p:nvPr>
        </p:nvSpPr>
        <p:spPr/>
        <p:txBody>
          <a:bodyPr/>
          <a:lstStyle/>
          <a:p>
            <a:r>
              <a:rPr lang="en-US" dirty="0" smtClean="0"/>
              <a:t>June 25, 1876</a:t>
            </a:r>
          </a:p>
          <a:p>
            <a:r>
              <a:rPr lang="en-US" dirty="0" smtClean="0"/>
              <a:t>Native American camp was estimated at between 1500 and 2500 on the Little Big Horn River</a:t>
            </a:r>
          </a:p>
          <a:p>
            <a:r>
              <a:rPr lang="en-US" dirty="0" smtClean="0"/>
              <a:t>The 7</a:t>
            </a:r>
            <a:r>
              <a:rPr lang="en-US" baseline="30000" dirty="0" smtClean="0"/>
              <a:t>th</a:t>
            </a:r>
            <a:r>
              <a:rPr lang="en-US" dirty="0" smtClean="0"/>
              <a:t> cavalry had 678 troopers of which 258 including Custer and his command were killed</a:t>
            </a:r>
          </a:p>
          <a:p>
            <a:r>
              <a:rPr lang="en-US" dirty="0" smtClean="0"/>
              <a:t>No survivors remained of the Custer fight</a:t>
            </a:r>
          </a:p>
          <a:p>
            <a:r>
              <a:rPr lang="en-US" dirty="0" smtClean="0"/>
              <a:t>The nation was shocked and vowed revenge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Native Americans</a:t>
            </a:r>
          </a:p>
          <a:p>
            <a:r>
              <a:rPr lang="en-US" dirty="0" smtClean="0"/>
              <a:t>Crime – outlaws</a:t>
            </a:r>
          </a:p>
          <a:p>
            <a:r>
              <a:rPr lang="en-US" dirty="0" smtClean="0"/>
              <a:t>Lack of good roads and transportation</a:t>
            </a:r>
          </a:p>
          <a:p>
            <a:r>
              <a:rPr lang="en-US" dirty="0" smtClean="0"/>
              <a:t>Wilderness – basic necessities such as food, clothing shelter</a:t>
            </a:r>
            <a:endParaRPr lang="en-US" dirty="0"/>
          </a:p>
        </p:txBody>
      </p:sp>
    </p:spTree>
    <p:extLst>
      <p:ext uri="{BB962C8B-B14F-4D97-AF65-F5344CB8AC3E}">
        <p14:creationId xmlns:p14="http://schemas.microsoft.com/office/powerpoint/2010/main" val="3151340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08" y="0"/>
            <a:ext cx="9116291" cy="682336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0"/>
            <a:ext cx="25908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452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400"/>
            <a:ext cx="8686800" cy="6400800"/>
          </a:xfrm>
        </p:spPr>
      </p:pic>
    </p:spTree>
    <p:extLst>
      <p:ext uri="{BB962C8B-B14F-4D97-AF65-F5344CB8AC3E}">
        <p14:creationId xmlns:p14="http://schemas.microsoft.com/office/powerpoint/2010/main" val="3753236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http://p2.la-img.com/663/42089/18321620_3_l.jpg"/>
          <p:cNvPicPr>
            <a:picLocks noChangeAspect="1" noChangeArrowheads="1"/>
          </p:cNvPicPr>
          <p:nvPr/>
        </p:nvPicPr>
        <p:blipFill>
          <a:blip r:embed="rId2" cstate="print"/>
          <a:srcRect/>
          <a:stretch>
            <a:fillRect/>
          </a:stretch>
        </p:blipFill>
        <p:spPr bwMode="auto">
          <a:xfrm>
            <a:off x="0" y="0"/>
            <a:ext cx="9060746" cy="6858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Wounded Knee</a:t>
            </a:r>
            <a:endParaRPr lang="en-US" dirty="0"/>
          </a:p>
        </p:txBody>
      </p:sp>
      <p:sp>
        <p:nvSpPr>
          <p:cNvPr id="4" name="AutoShape 2" descr="Image result for battle of wounded knee"/>
          <p:cNvSpPr>
            <a:spLocks noGrp="1" noChangeAspect="1" noChangeArrowheads="1"/>
          </p:cNvSpPr>
          <p:nvPr>
            <p:ph idx="1"/>
          </p:nvPr>
        </p:nvSpPr>
        <p:spPr bwMode="auto">
          <a:xfrm>
            <a:off x="491319" y="1442659"/>
            <a:ext cx="8229600" cy="47091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r>
              <a:rPr lang="en-US" dirty="0" smtClean="0"/>
              <a:t>Dec, 1890</a:t>
            </a:r>
          </a:p>
          <a:p>
            <a:r>
              <a:rPr lang="en-US" dirty="0" smtClean="0"/>
              <a:t>Considered the last major event to the Plains Indian Wars</a:t>
            </a:r>
          </a:p>
          <a:p>
            <a:r>
              <a:rPr lang="en-US" dirty="0" smtClean="0"/>
              <a:t>Sioux Chief Bigfoot and 350 of his followers were performing ghost dance along reservation in Wounded Knee Creek, South Dakota</a:t>
            </a:r>
          </a:p>
          <a:p>
            <a:r>
              <a:rPr lang="en-US" dirty="0" smtClean="0"/>
              <a:t>Reservation agents thought this was a violent uprising and called in the army</a:t>
            </a:r>
          </a:p>
          <a:p>
            <a:r>
              <a:rPr lang="en-US" dirty="0" smtClean="0"/>
              <a:t>The army surrounded the Indian camp and forced the braves give up their weapons </a:t>
            </a:r>
            <a:endParaRPr lang="en-US" dirty="0"/>
          </a:p>
          <a:p>
            <a:r>
              <a:rPr lang="en-US" dirty="0" smtClean="0"/>
              <a:t>The out break of violence occurred – between 150 -300 Native Americans killed</a:t>
            </a:r>
          </a:p>
          <a:p>
            <a:r>
              <a:rPr lang="en-US" dirty="0" smtClean="0"/>
              <a:t>25 members of the 7</a:t>
            </a:r>
            <a:r>
              <a:rPr lang="en-US" baseline="30000" dirty="0" smtClean="0"/>
              <a:t>th</a:t>
            </a:r>
            <a:r>
              <a:rPr lang="en-US" dirty="0" smtClean="0"/>
              <a:t> Cavalry killed</a:t>
            </a:r>
          </a:p>
        </p:txBody>
      </p:sp>
    </p:spTree>
    <p:extLst>
      <p:ext uri="{BB962C8B-B14F-4D97-AF65-F5344CB8AC3E}">
        <p14:creationId xmlns:p14="http://schemas.microsoft.com/office/powerpoint/2010/main" val="1531680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267074" y="3048000"/>
            <a:ext cx="5648325" cy="3724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60"/>
            <a:ext cx="5791200" cy="3425952"/>
          </a:xfrm>
          <a:prstGeom prst="rect">
            <a:avLst/>
          </a:prstGeom>
        </p:spPr>
      </p:pic>
      <p:sp>
        <p:nvSpPr>
          <p:cNvPr id="8" name="AutoShape 6" descr="Image result for Wounded Knee Massacr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4026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Dawes 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1881 proposed by Congress (Senator Henry Dawes)</a:t>
            </a:r>
          </a:p>
          <a:p>
            <a:r>
              <a:rPr lang="en-US" dirty="0" smtClean="0"/>
              <a:t>Would give 160 of reservation lands to individual Native Americans</a:t>
            </a:r>
          </a:p>
          <a:p>
            <a:r>
              <a:rPr lang="en-US" dirty="0" smtClean="0"/>
              <a:t>After a 25 year period the Native Americans would be granted citizenship</a:t>
            </a:r>
          </a:p>
          <a:p>
            <a:r>
              <a:rPr lang="en-US" dirty="0" smtClean="0"/>
              <a:t>Was a failure Native Americans proved to be poor farmers</a:t>
            </a:r>
          </a:p>
          <a:p>
            <a:r>
              <a:rPr lang="en-US" dirty="0" smtClean="0"/>
              <a:t>It was not until 1924 that Native Americans were given citizenship</a:t>
            </a:r>
          </a:p>
          <a:p>
            <a:r>
              <a:rPr lang="en-US" dirty="0" smtClean="0"/>
              <a:t>Disagreements over land still exist today</a:t>
            </a:r>
            <a:endParaRPr lang="en-US" dirty="0"/>
          </a:p>
        </p:txBody>
      </p:sp>
    </p:spTree>
    <p:extLst>
      <p:ext uri="{BB962C8B-B14F-4D97-AF65-F5344CB8AC3E}">
        <p14:creationId xmlns:p14="http://schemas.microsoft.com/office/powerpoint/2010/main" val="262761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4146812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46" y="3411"/>
            <a:ext cx="9281046" cy="6854589"/>
          </a:xfrm>
        </p:spPr>
      </p:pic>
    </p:spTree>
    <p:extLst>
      <p:ext uri="{BB962C8B-B14F-4D97-AF65-F5344CB8AC3E}">
        <p14:creationId xmlns:p14="http://schemas.microsoft.com/office/powerpoint/2010/main" val="2893035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 y="0"/>
            <a:ext cx="9142863" cy="7010400"/>
          </a:xfrm>
        </p:spPr>
      </p:pic>
    </p:spTree>
    <p:extLst>
      <p:ext uri="{BB962C8B-B14F-4D97-AF65-F5344CB8AC3E}">
        <p14:creationId xmlns:p14="http://schemas.microsoft.com/office/powerpoint/2010/main" val="1895769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0472"/>
            <a:ext cx="9366860" cy="6878472"/>
          </a:xfrm>
        </p:spPr>
      </p:pic>
    </p:spTree>
    <p:extLst>
      <p:ext uri="{BB962C8B-B14F-4D97-AF65-F5344CB8AC3E}">
        <p14:creationId xmlns:p14="http://schemas.microsoft.com/office/powerpoint/2010/main" val="2967103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4607</TotalTime>
  <Words>922</Words>
  <Application>Microsoft Office PowerPoint</Application>
  <PresentationFormat>On-screen Show (4:3)</PresentationFormat>
  <Paragraphs>173</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Book Antiqua</vt:lpstr>
      <vt:lpstr>Calibri</vt:lpstr>
      <vt:lpstr>Lucida Sans</vt:lpstr>
      <vt:lpstr>Wingdings</vt:lpstr>
      <vt:lpstr>Wingdings 2</vt:lpstr>
      <vt:lpstr>Wingdings 3</vt:lpstr>
      <vt:lpstr>Apex</vt:lpstr>
      <vt:lpstr>PowerPoint Presentation</vt:lpstr>
      <vt:lpstr>PowerPoint Presentation</vt:lpstr>
      <vt:lpstr>Reasons People Move West</vt:lpstr>
      <vt:lpstr>Challenges out West</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Transcontinental R.R.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SIOUX Culture</vt:lpstr>
      <vt:lpstr>Medicine Wheel</vt:lpstr>
      <vt:lpstr>Sioux Customs</vt:lpstr>
      <vt:lpstr>Indian Peace Commission</vt:lpstr>
      <vt:lpstr>PowerPoint Presentation</vt:lpstr>
      <vt:lpstr>PowerPoint Presentation</vt:lpstr>
      <vt:lpstr>PowerPoint Presentation</vt:lpstr>
      <vt:lpstr>Advantages and Disadvantages</vt:lpstr>
      <vt:lpstr>PowerPoint Presentation</vt:lpstr>
      <vt:lpstr>Sand Creek Massacre -1864</vt:lpstr>
      <vt:lpstr>PowerPoint Presentation</vt:lpstr>
      <vt:lpstr>PowerPoint Presentation</vt:lpstr>
      <vt:lpstr>Red Clouds War and Fettermen Massacre </vt:lpstr>
      <vt:lpstr>PowerPoint Presentation</vt:lpstr>
      <vt:lpstr>PowerPoint Presentation</vt:lpstr>
      <vt:lpstr>PowerPoint Presentation</vt:lpstr>
      <vt:lpstr>Battle of Washita River - 1868</vt:lpstr>
      <vt:lpstr>PowerPoint Presentation</vt:lpstr>
      <vt:lpstr>PowerPoint Presentation</vt:lpstr>
      <vt:lpstr>Gold In the Black Hills</vt:lpstr>
      <vt:lpstr>PowerPoint Presentation</vt:lpstr>
      <vt:lpstr>PowerPoint Presentation</vt:lpstr>
      <vt:lpstr>PowerPoint Presentation</vt:lpstr>
      <vt:lpstr>PowerPoint Presentation</vt:lpstr>
      <vt:lpstr>PowerPoint Presentation</vt:lpstr>
      <vt:lpstr>PowerPoint Presentation</vt:lpstr>
      <vt:lpstr>Battle of the Little Big Horn</vt:lpstr>
      <vt:lpstr>PowerPoint Presentation</vt:lpstr>
      <vt:lpstr>PowerPoint Presentation</vt:lpstr>
      <vt:lpstr>PowerPoint Presentation</vt:lpstr>
      <vt:lpstr>Wounded Knee</vt:lpstr>
      <vt:lpstr>PowerPoint Presentation</vt:lpstr>
      <vt:lpstr>Dawes 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dc:creator>
  <cp:lastModifiedBy>Elbel, Edward</cp:lastModifiedBy>
  <cp:revision>49</cp:revision>
  <cp:lastPrinted>2015-10-28T11:45:48Z</cp:lastPrinted>
  <dcterms:created xsi:type="dcterms:W3CDTF">2012-10-23T01:37:05Z</dcterms:created>
  <dcterms:modified xsi:type="dcterms:W3CDTF">2015-10-30T18:24:36Z</dcterms:modified>
</cp:coreProperties>
</file>