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B2D10-07E3-4CDD-B348-875DCCAB10E9}" type="datetimeFigureOut">
              <a:rPr lang="en-US" smtClean="0"/>
              <a:t>6/10/2014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BE3B0-BC2F-4AF0-AB6F-70C225DD619E}" type="slidenum">
              <a:rPr lang="en-US" smtClean="0"/>
              <a:t>‹#›</a:t>
            </a:fld>
            <a:endParaRPr lang="en-US"/>
          </a:p>
        </p:txBody>
      </p:sp>
    </p:spTree>
    <p:extLst>
      <p:ext uri="{BB962C8B-B14F-4D97-AF65-F5344CB8AC3E}">
        <p14:creationId xmlns:p14="http://schemas.microsoft.com/office/powerpoint/2010/main" val="224666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Arial Black" panose="020B0A04020102020204" pitchFamily="34" charset="0"/>
              </a:defRPr>
            </a:lvl1pPr>
            <a:lvl2pPr marL="742950" indent="-285750">
              <a:defRPr sz="2400">
                <a:solidFill>
                  <a:schemeClr val="tx1"/>
                </a:solidFill>
                <a:latin typeface="Arial Black" panose="020B0A04020102020204" pitchFamily="34" charset="0"/>
              </a:defRPr>
            </a:lvl2pPr>
            <a:lvl3pPr marL="1143000" indent="-228600">
              <a:defRPr sz="2400">
                <a:solidFill>
                  <a:schemeClr val="tx1"/>
                </a:solidFill>
                <a:latin typeface="Arial Black" panose="020B0A04020102020204" pitchFamily="34" charset="0"/>
              </a:defRPr>
            </a:lvl3pPr>
            <a:lvl4pPr marL="1600200" indent="-228600">
              <a:defRPr sz="2400">
                <a:solidFill>
                  <a:schemeClr val="tx1"/>
                </a:solidFill>
                <a:latin typeface="Arial Black" panose="020B0A04020102020204" pitchFamily="34" charset="0"/>
              </a:defRPr>
            </a:lvl4pPr>
            <a:lvl5pPr marL="2057400" indent="-22860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fld id="{15095CCE-C1C4-4E74-8215-228BC3182C69}" type="slidenum">
              <a:rPr lang="en-US" altLang="en-US" sz="1200" smtClean="0">
                <a:latin typeface="Times New Roman" panose="02020603050405020304" pitchFamily="18" charset="0"/>
              </a:rPr>
              <a:pPr/>
              <a:t>24</a:t>
            </a:fld>
            <a:endParaRPr lang="en-US" altLang="en-US" sz="1200" smtClean="0">
              <a:latin typeface="Times New Roman" panose="02020603050405020304" pitchFamily="18"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r>
              <a:rPr lang="en-US" altLang="en-US" smtClean="0"/>
              <a:t>Sauerkraut - freedom cabbage</a:t>
            </a:r>
          </a:p>
        </p:txBody>
      </p:sp>
    </p:spTree>
    <p:extLst>
      <p:ext uri="{BB962C8B-B14F-4D97-AF65-F5344CB8AC3E}">
        <p14:creationId xmlns:p14="http://schemas.microsoft.com/office/powerpoint/2010/main" val="1226046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28800" y="533400"/>
            <a:ext cx="10058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828800" y="19812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010400" y="19812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828800" y="41148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7010400" y="41148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4B99079F-365D-452C-9B3C-C93E9CE6FD7F}" type="slidenum">
              <a:rPr lang="en-US"/>
              <a:pPr>
                <a:defRPr/>
              </a:pPr>
              <a:t>‹#›</a:t>
            </a:fld>
            <a:endParaRPr lang="en-US"/>
          </a:p>
        </p:txBody>
      </p:sp>
    </p:spTree>
    <p:extLst>
      <p:ext uri="{BB962C8B-B14F-4D97-AF65-F5344CB8AC3E}">
        <p14:creationId xmlns:p14="http://schemas.microsoft.com/office/powerpoint/2010/main" val="3419237006"/>
      </p:ext>
    </p:extLst>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6/10/2014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slide" Target="slide19.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audio" Target="../media/audio1.bin"/><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hyperlink" Target="http://www.youtube.com/watch?v=cEa7Xseq4rc&amp;NR=1&amp;feature=fvwp"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p:txBody>
          <a:bodyPr/>
          <a:lstStyle/>
          <a:p>
            <a:pPr eaLnBrk="1" hangingPunct="1"/>
            <a:r>
              <a:rPr lang="en-US" altLang="en-US" smtClean="0"/>
              <a:t>World War I</a:t>
            </a:r>
            <a:br>
              <a:rPr lang="en-US" altLang="en-US" smtClean="0"/>
            </a:br>
            <a:endParaRPr lang="en-US" altLang="en-US" smtClean="0"/>
          </a:p>
        </p:txBody>
      </p:sp>
      <p:sp>
        <p:nvSpPr>
          <p:cNvPr id="4099" name="Rectangle 5"/>
          <p:cNvSpPr>
            <a:spLocks noGrp="1" noChangeArrowheads="1"/>
          </p:cNvSpPr>
          <p:nvPr>
            <p:ph type="subTitle" idx="1"/>
          </p:nvPr>
        </p:nvSpPr>
        <p:spPr/>
        <p:txBody>
          <a:bodyPr/>
          <a:lstStyle/>
          <a:p>
            <a:pPr eaLnBrk="1" hangingPunct="1"/>
            <a:r>
              <a:rPr lang="en-US" altLang="en-US" smtClean="0"/>
              <a:t>Chapter 16</a:t>
            </a:r>
          </a:p>
        </p:txBody>
      </p:sp>
    </p:spTree>
    <p:extLst>
      <p:ext uri="{BB962C8B-B14F-4D97-AF65-F5344CB8AC3E}">
        <p14:creationId xmlns:p14="http://schemas.microsoft.com/office/powerpoint/2010/main" val="2592698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42" name="Picture 2" descr="Franz Ferdinand and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914400"/>
            <a:ext cx="3094038" cy="38862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1" name="WordArt 3"/>
          <p:cNvSpPr>
            <a:spLocks noChangeArrowheads="1" noChangeShapeType="1" noTextEdit="1"/>
          </p:cNvSpPr>
          <p:nvPr/>
        </p:nvSpPr>
        <p:spPr bwMode="auto">
          <a:xfrm>
            <a:off x="1905000" y="152400"/>
            <a:ext cx="8534400" cy="533400"/>
          </a:xfrm>
          <a:prstGeom prst="rect">
            <a:avLst/>
          </a:prstGeom>
        </p:spPr>
        <p:txBody>
          <a:bodyPr wrap="none" fromWordArt="1">
            <a:prstTxWarp prst="textDeflateBottom">
              <a:avLst>
                <a:gd name="adj" fmla="val 53125"/>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rPr>
              <a:t>ASSASSINATION OF FRANZ FERDINAND</a:t>
            </a:r>
          </a:p>
        </p:txBody>
      </p:sp>
      <p:pic>
        <p:nvPicPr>
          <p:cNvPr id="675844" name="Picture 4" descr="gavrilo_princ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10000"/>
            <a:ext cx="1227138" cy="1752600"/>
          </a:xfrm>
          <a:prstGeom prst="rect">
            <a:avLst/>
          </a:prstGeom>
          <a:noFill/>
          <a:ln w="76200" cmpd="tri">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675845" name="Text Box 5"/>
          <p:cNvSpPr txBox="1">
            <a:spLocks noChangeArrowheads="1"/>
          </p:cNvSpPr>
          <p:nvPr/>
        </p:nvSpPr>
        <p:spPr bwMode="auto">
          <a:xfrm>
            <a:off x="6400800" y="4876800"/>
            <a:ext cx="3581400" cy="183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50000"/>
              </a:spcBef>
              <a:buClrTx/>
              <a:buFontTx/>
              <a:buNone/>
            </a:pPr>
            <a:r>
              <a:rPr lang="en-US" altLang="en-US" sz="1800">
                <a:latin typeface="Arial Black" panose="020B0A04020102020204" pitchFamily="34" charset="0"/>
              </a:rPr>
              <a:t>Archduke Franz Ferdinand and his family.  Archduke was heir to the throne in the Austrian Hungarian Empire.  His assassination June 28, 1914 eventually led to WWI.</a:t>
            </a:r>
          </a:p>
        </p:txBody>
      </p:sp>
      <p:sp>
        <p:nvSpPr>
          <p:cNvPr id="675846" name="Text Box 6"/>
          <p:cNvSpPr txBox="1">
            <a:spLocks noChangeArrowheads="1"/>
          </p:cNvSpPr>
          <p:nvPr/>
        </p:nvSpPr>
        <p:spPr bwMode="auto">
          <a:xfrm>
            <a:off x="2590800" y="5562600"/>
            <a:ext cx="3886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en-US" altLang="en-US" sz="1600">
                <a:latin typeface="Arial Black" panose="020B0A04020102020204" pitchFamily="34" charset="0"/>
              </a:rPr>
              <a:t>Garvillo Princip, a Serbian nationalist assassinated the Archduke.  He was trying to gain allowances for his fellow Serbs who lived under Austrian rule.</a:t>
            </a:r>
          </a:p>
        </p:txBody>
      </p:sp>
      <p:sp>
        <p:nvSpPr>
          <p:cNvPr id="17415" name="AutoShape 7"/>
          <p:cNvSpPr>
            <a:spLocks noChangeArrowheads="1"/>
          </p:cNvSpPr>
          <p:nvPr/>
        </p:nvSpPr>
        <p:spPr bwMode="auto">
          <a:xfrm>
            <a:off x="4343400" y="3962400"/>
            <a:ext cx="990600"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48" name="Text Box 8"/>
          <p:cNvSpPr txBox="1">
            <a:spLocks noChangeArrowheads="1"/>
          </p:cNvSpPr>
          <p:nvPr/>
        </p:nvSpPr>
        <p:spPr bwMode="auto">
          <a:xfrm>
            <a:off x="2743200" y="2940051"/>
            <a:ext cx="3048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600">
                <a:latin typeface="Arial Black" panose="020B0A04020102020204" pitchFamily="34" charset="0"/>
              </a:rPr>
              <a:t>Franz Ferdinand’s funeral procession</a:t>
            </a:r>
          </a:p>
        </p:txBody>
      </p:sp>
      <p:sp>
        <p:nvSpPr>
          <p:cNvPr id="17417" name="Rectangle 9"/>
          <p:cNvSpPr>
            <a:spLocks noGrp="1" noChangeArrowheads="1"/>
          </p:cNvSpPr>
          <p:nvPr>
            <p:ph type="title" idx="4294967295"/>
          </p:nvPr>
        </p:nvSpPr>
        <p:spPr>
          <a:xfrm>
            <a:off x="9067800" y="6400800"/>
            <a:ext cx="1219200" cy="304800"/>
          </a:xfrm>
        </p:spPr>
        <p:txBody>
          <a:bodyPr/>
          <a:lstStyle/>
          <a:p>
            <a:pPr eaLnBrk="1" hangingPunct="1"/>
            <a:r>
              <a:rPr lang="en-US" altLang="en-US" sz="1400"/>
              <a:t>franz</a:t>
            </a:r>
            <a:endParaRPr lang="en-US" altLang="en-US" sz="4800"/>
          </a:p>
        </p:txBody>
      </p:sp>
      <p:pic>
        <p:nvPicPr>
          <p:cNvPr id="675850" name="Picture 10" descr="Burial procession of Ferdin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762000"/>
            <a:ext cx="3505200" cy="20574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9" name="AutoShape 11">
            <a:hlinkClick r:id="rId5" action="ppaction://hlinksldjump"/>
          </p:cNvPr>
          <p:cNvSpPr>
            <a:spLocks noChangeArrowheads="1"/>
          </p:cNvSpPr>
          <p:nvPr/>
        </p:nvSpPr>
        <p:spPr bwMode="auto">
          <a:xfrm>
            <a:off x="10134600" y="6477000"/>
            <a:ext cx="304800" cy="228600"/>
          </a:xfrm>
          <a:prstGeom prst="irregularSeal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latin typeface="Arial Black" panose="020B0A04020102020204" pitchFamily="34" charset="0"/>
            </a:endParaRPr>
          </a:p>
        </p:txBody>
      </p:sp>
    </p:spTree>
    <p:extLst>
      <p:ext uri="{BB962C8B-B14F-4D97-AF65-F5344CB8AC3E}">
        <p14:creationId xmlns:p14="http://schemas.microsoft.com/office/powerpoint/2010/main" val="159193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842"/>
                                        </p:tgtEl>
                                        <p:attrNameLst>
                                          <p:attrName>style.visibility</p:attrName>
                                        </p:attrNameLst>
                                      </p:cBhvr>
                                      <p:to>
                                        <p:strVal val="visible"/>
                                      </p:to>
                                    </p:set>
                                    <p:animEffect transition="in" filter="checkerboard(across)">
                                      <p:cBhvr>
                                        <p:cTn id="7" dur="500"/>
                                        <p:tgtEl>
                                          <p:spTgt spid="67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75845">
                                            <p:txEl>
                                              <p:pRg st="0" end="0"/>
                                            </p:txEl>
                                          </p:spTgt>
                                        </p:tgtEl>
                                        <p:attrNameLst>
                                          <p:attrName>style.visibility</p:attrName>
                                        </p:attrNameLst>
                                      </p:cBhvr>
                                      <p:to>
                                        <p:strVal val="visible"/>
                                      </p:to>
                                    </p:set>
                                    <p:anim calcmode="lin" valueType="num">
                                      <p:cBhvr additive="base">
                                        <p:cTn id="12" dur="500" fill="hold"/>
                                        <p:tgtEl>
                                          <p:spTgt spid="67584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758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75848">
                                            <p:txEl>
                                              <p:pRg st="0" end="0"/>
                                            </p:txEl>
                                          </p:spTgt>
                                        </p:tgtEl>
                                        <p:attrNameLst>
                                          <p:attrName>style.visibility</p:attrName>
                                        </p:attrNameLst>
                                      </p:cBhvr>
                                      <p:to>
                                        <p:strVal val="visible"/>
                                      </p:to>
                                    </p:set>
                                    <p:anim calcmode="lin" valueType="num">
                                      <p:cBhvr additive="base">
                                        <p:cTn id="18" dur="500" fill="hold"/>
                                        <p:tgtEl>
                                          <p:spTgt spid="675848">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758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75844"/>
                                        </p:tgtEl>
                                        <p:attrNameLst>
                                          <p:attrName>style.visibility</p:attrName>
                                        </p:attrNameLst>
                                      </p:cBhvr>
                                      <p:to>
                                        <p:strVal val="visible"/>
                                      </p:to>
                                    </p:set>
                                    <p:animEffect transition="in" filter="checkerboard(across)">
                                      <p:cBhvr>
                                        <p:cTn id="24" dur="500"/>
                                        <p:tgtEl>
                                          <p:spTgt spid="6758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5" fill="hold" grpId="0" nodeType="clickEffect">
                                  <p:stCondLst>
                                    <p:cond delay="0"/>
                                  </p:stCondLst>
                                  <p:childTnLst>
                                    <p:set>
                                      <p:cBhvr>
                                        <p:cTn id="28" dur="1" fill="hold">
                                          <p:stCondLst>
                                            <p:cond delay="0"/>
                                          </p:stCondLst>
                                        </p:cTn>
                                        <p:tgtEl>
                                          <p:spTgt spid="675846">
                                            <p:txEl>
                                              <p:pRg st="0" end="0"/>
                                            </p:txEl>
                                          </p:spTgt>
                                        </p:tgtEl>
                                        <p:attrNameLst>
                                          <p:attrName>style.visibility</p:attrName>
                                        </p:attrNameLst>
                                      </p:cBhvr>
                                      <p:to>
                                        <p:strVal val="visible"/>
                                      </p:to>
                                    </p:set>
                                    <p:animEffect transition="in" filter="blinds(vertical)">
                                      <p:cBhvr>
                                        <p:cTn id="29" dur="500"/>
                                        <p:tgtEl>
                                          <p:spTgt spid="675846">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675850"/>
                                        </p:tgtEl>
                                        <p:attrNameLst>
                                          <p:attrName>style.visibility</p:attrName>
                                        </p:attrNameLst>
                                      </p:cBhvr>
                                      <p:to>
                                        <p:strVal val="visible"/>
                                      </p:to>
                                    </p:set>
                                    <p:animEffect transition="in" filter="dissolve">
                                      <p:cBhvr>
                                        <p:cTn id="34" dur="500"/>
                                        <p:tgtEl>
                                          <p:spTgt spid="675850"/>
                                        </p:tgtEl>
                                      </p:cBhvr>
                                    </p:animEffect>
                                  </p:childTnLst>
                                  <p:subTnLst>
                                    <p:cmd type="evt" cmd="onstopaudio">
                                      <p:cBhvr>
                                        <p:cTn display="0" masterRel="sameClick">
                                          <p:stCondLst>
                                            <p:cond evt="begin" delay="0">
                                              <p:tn val="32"/>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5" grpId="0" build="p" autoUpdateAnimBg="0"/>
      <p:bldP spid="675846" grpId="0" build="p" autoUpdateAnimBg="0"/>
      <p:bldP spid="67584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
            <a:ext cx="42814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0688" y="4191000"/>
            <a:ext cx="19923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1" y="4214814"/>
            <a:ext cx="1992313"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28600"/>
            <a:ext cx="3048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64400" y="4214814"/>
            <a:ext cx="31750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140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183" y="533400"/>
            <a:ext cx="1098281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531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194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028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4" name="Picture 2" descr="france_large"/>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00400" y="3048000"/>
            <a:ext cx="198120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3795" name="Picture 3" descr="russia_large"/>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200400" y="4572000"/>
            <a:ext cx="1981200" cy="1322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3796" name="Picture 4" descr="unitedkingdom_medium"/>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200400" y="1524000"/>
            <a:ext cx="19812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3797" name="Picture 5" descr="arms"/>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l="1622" r="1622"/>
          <a:stretch>
            <a:fillRect/>
          </a:stretch>
        </p:blipFill>
        <p:spPr>
          <a:xfrm>
            <a:off x="8229600" y="2986088"/>
            <a:ext cx="1981200" cy="1357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3798" name="Picture 6" descr="germany_noeagle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1524000"/>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3799" name="Line 7"/>
          <p:cNvSpPr>
            <a:spLocks noChangeShapeType="1"/>
          </p:cNvSpPr>
          <p:nvPr/>
        </p:nvSpPr>
        <p:spPr bwMode="auto">
          <a:xfrm>
            <a:off x="5486400" y="1828800"/>
            <a:ext cx="0" cy="3657600"/>
          </a:xfrm>
          <a:prstGeom prst="line">
            <a:avLst/>
          </a:prstGeom>
          <a:noFill/>
          <a:ln w="38100" cap="sq">
            <a:solidFill>
              <a:srgbClr val="E61F0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3800" name="Line 8"/>
          <p:cNvSpPr>
            <a:spLocks noChangeShapeType="1"/>
          </p:cNvSpPr>
          <p:nvPr/>
        </p:nvSpPr>
        <p:spPr bwMode="auto">
          <a:xfrm>
            <a:off x="5181600" y="5486400"/>
            <a:ext cx="304800" cy="0"/>
          </a:xfrm>
          <a:prstGeom prst="line">
            <a:avLst/>
          </a:prstGeom>
          <a:noFill/>
          <a:ln w="38100" cap="sq">
            <a:solidFill>
              <a:srgbClr val="E61F0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3801" name="Line 9"/>
          <p:cNvSpPr>
            <a:spLocks noChangeShapeType="1"/>
          </p:cNvSpPr>
          <p:nvPr/>
        </p:nvSpPr>
        <p:spPr bwMode="auto">
          <a:xfrm>
            <a:off x="5181600" y="1828800"/>
            <a:ext cx="304800" cy="0"/>
          </a:xfrm>
          <a:prstGeom prst="line">
            <a:avLst/>
          </a:prstGeom>
          <a:noFill/>
          <a:ln w="38100" cap="sq">
            <a:solidFill>
              <a:srgbClr val="E61F0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3802" name="Line 10"/>
          <p:cNvSpPr>
            <a:spLocks noChangeShapeType="1"/>
          </p:cNvSpPr>
          <p:nvPr/>
        </p:nvSpPr>
        <p:spPr bwMode="auto">
          <a:xfrm>
            <a:off x="5486400" y="3733800"/>
            <a:ext cx="304800" cy="0"/>
          </a:xfrm>
          <a:prstGeom prst="line">
            <a:avLst/>
          </a:prstGeom>
          <a:noFill/>
          <a:ln w="38100" cap="sq">
            <a:solidFill>
              <a:srgbClr val="E61F0A"/>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3803" name="Line 11"/>
          <p:cNvSpPr>
            <a:spLocks noChangeShapeType="1"/>
          </p:cNvSpPr>
          <p:nvPr/>
        </p:nvSpPr>
        <p:spPr bwMode="auto">
          <a:xfrm flipH="1">
            <a:off x="7924800" y="1828800"/>
            <a:ext cx="0" cy="3657600"/>
          </a:xfrm>
          <a:prstGeom prst="line">
            <a:avLst/>
          </a:prstGeom>
          <a:noFill/>
          <a:ln w="38100" cap="sq">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3804" name="Line 12"/>
          <p:cNvSpPr>
            <a:spLocks noChangeShapeType="1"/>
          </p:cNvSpPr>
          <p:nvPr/>
        </p:nvSpPr>
        <p:spPr bwMode="auto">
          <a:xfrm flipH="1">
            <a:off x="7924800" y="5486400"/>
            <a:ext cx="304800" cy="0"/>
          </a:xfrm>
          <a:prstGeom prst="line">
            <a:avLst/>
          </a:prstGeom>
          <a:noFill/>
          <a:ln w="38100" cap="sq">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3805" name="Line 13"/>
          <p:cNvSpPr>
            <a:spLocks noChangeShapeType="1"/>
          </p:cNvSpPr>
          <p:nvPr/>
        </p:nvSpPr>
        <p:spPr bwMode="auto">
          <a:xfrm>
            <a:off x="7924800" y="1828800"/>
            <a:ext cx="304800" cy="0"/>
          </a:xfrm>
          <a:prstGeom prst="line">
            <a:avLst/>
          </a:prstGeom>
          <a:noFill/>
          <a:ln w="38100" cap="sq">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3806" name="Line 14"/>
          <p:cNvSpPr>
            <a:spLocks noChangeShapeType="1"/>
          </p:cNvSpPr>
          <p:nvPr/>
        </p:nvSpPr>
        <p:spPr bwMode="auto">
          <a:xfrm flipH="1">
            <a:off x="7620000" y="3733800"/>
            <a:ext cx="304800" cy="0"/>
          </a:xfrm>
          <a:prstGeom prst="line">
            <a:avLst/>
          </a:prstGeom>
          <a:noFill/>
          <a:ln w="38100" cap="sq">
            <a:solidFill>
              <a:schemeClr val="fo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3807" name="AutoShape 15"/>
          <p:cNvSpPr>
            <a:spLocks noChangeArrowheads="1"/>
          </p:cNvSpPr>
          <p:nvPr/>
        </p:nvSpPr>
        <p:spPr bwMode="auto">
          <a:xfrm>
            <a:off x="5638800" y="2590800"/>
            <a:ext cx="2362200" cy="1981200"/>
          </a:xfrm>
          <a:prstGeom prst="irregularSeal1">
            <a:avLst/>
          </a:prstGeom>
          <a:gradFill rotWithShape="1">
            <a:gsLst>
              <a:gs pos="0">
                <a:srgbClr val="4D0808"/>
              </a:gs>
              <a:gs pos="30000">
                <a:srgbClr val="FF0300"/>
              </a:gs>
              <a:gs pos="55000">
                <a:srgbClr val="FF7A00"/>
              </a:gs>
              <a:gs pos="100000">
                <a:srgbClr val="FFF200"/>
              </a:gs>
            </a:gsLst>
            <a:lin ang="18900000" scaled="1"/>
          </a:gradFill>
          <a:ln w="12700" cap="sq">
            <a:solidFill>
              <a:schemeClr val="tx1"/>
            </a:solidFill>
            <a:miter lim="800000"/>
            <a:headEnd type="none" w="sm" len="sm"/>
            <a:tailEnd type="none" w="sm" len="sm"/>
          </a:ln>
          <a:effectLst>
            <a:outerShdw dist="92457" dir="4443276" algn="ctr" rotWithShape="0">
              <a:srgbClr val="996600"/>
            </a:outerShdw>
          </a:effectLst>
        </p:spPr>
        <p:txBody>
          <a:bodyPr wrap="none" anchor="ctr"/>
          <a:lstStyle/>
          <a:p>
            <a:pPr algn="ctr" eaLnBrk="1" hangingPunct="1">
              <a:defRPr/>
            </a:pPr>
            <a:endParaRPr lang="en-US">
              <a:effectLst>
                <a:outerShdw blurRad="38100" dist="38100" dir="2700000" algn="tl">
                  <a:srgbClr val="FFFFFF"/>
                </a:outerShdw>
              </a:effectLst>
              <a:latin typeface="Arial Narrow" panose="020B0606020202030204" pitchFamily="34" charset="0"/>
            </a:endParaRPr>
          </a:p>
        </p:txBody>
      </p:sp>
      <p:sp>
        <p:nvSpPr>
          <p:cNvPr id="673808" name="Text Box 16"/>
          <p:cNvSpPr txBox="1">
            <a:spLocks noChangeArrowheads="1"/>
          </p:cNvSpPr>
          <p:nvPr/>
        </p:nvSpPr>
        <p:spPr bwMode="auto">
          <a:xfrm>
            <a:off x="2743200" y="838200"/>
            <a:ext cx="3124200" cy="5794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eaLnBrk="1" hangingPunct="1">
              <a:spcBef>
                <a:spcPct val="50000"/>
              </a:spcBef>
              <a:defRPr/>
            </a:pPr>
            <a:r>
              <a:rPr lang="en-US" sz="3200" u="sng">
                <a:solidFill>
                  <a:srgbClr val="E61F0A"/>
                </a:solidFill>
                <a:effectLst>
                  <a:outerShdw blurRad="38100" dist="38100" dir="2700000" algn="tl">
                    <a:srgbClr val="000000"/>
                  </a:outerShdw>
                </a:effectLst>
                <a:latin typeface="Impact" panose="020B0806030902050204" pitchFamily="34" charset="0"/>
              </a:rPr>
              <a:t>Allied Powers</a:t>
            </a:r>
            <a:endParaRPr lang="en-US" sz="3200">
              <a:solidFill>
                <a:srgbClr val="E61F0A"/>
              </a:solidFill>
              <a:effectLst>
                <a:outerShdw blurRad="38100" dist="38100" dir="2700000" algn="tl">
                  <a:srgbClr val="000000"/>
                </a:outerShdw>
              </a:effectLst>
              <a:latin typeface="Impact" panose="020B0806030902050204" pitchFamily="34" charset="0"/>
            </a:endParaRPr>
          </a:p>
        </p:txBody>
      </p:sp>
      <p:sp>
        <p:nvSpPr>
          <p:cNvPr id="673809" name="Text Box 17"/>
          <p:cNvSpPr txBox="1">
            <a:spLocks noChangeArrowheads="1"/>
          </p:cNvSpPr>
          <p:nvPr/>
        </p:nvSpPr>
        <p:spPr bwMode="auto">
          <a:xfrm>
            <a:off x="7696200" y="838200"/>
            <a:ext cx="3124200" cy="5794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eaLnBrk="1" hangingPunct="1">
              <a:spcBef>
                <a:spcPct val="50000"/>
              </a:spcBef>
              <a:defRPr/>
            </a:pPr>
            <a:r>
              <a:rPr lang="en-US" sz="3200" u="sng">
                <a:solidFill>
                  <a:schemeClr val="folHlink"/>
                </a:solidFill>
                <a:effectLst>
                  <a:outerShdw blurRad="38100" dist="38100" dir="2700000" algn="tl">
                    <a:srgbClr val="000000"/>
                  </a:outerShdw>
                </a:effectLst>
                <a:latin typeface="Impact" panose="020B0806030902050204" pitchFamily="34" charset="0"/>
              </a:rPr>
              <a:t>Central Powers</a:t>
            </a:r>
            <a:endParaRPr lang="en-US" sz="3200">
              <a:solidFill>
                <a:schemeClr val="folHlink"/>
              </a:solidFill>
              <a:effectLst>
                <a:outerShdw blurRad="38100" dist="38100" dir="2700000" algn="tl">
                  <a:srgbClr val="000000"/>
                </a:outerShdw>
              </a:effectLst>
              <a:latin typeface="Impact" panose="020B0806030902050204" pitchFamily="34" charset="0"/>
            </a:endParaRPr>
          </a:p>
        </p:txBody>
      </p:sp>
      <p:sp>
        <p:nvSpPr>
          <p:cNvPr id="673811" name="Text Box 19"/>
          <p:cNvSpPr txBox="1">
            <a:spLocks noChangeArrowheads="1"/>
          </p:cNvSpPr>
          <p:nvPr/>
        </p:nvSpPr>
        <p:spPr bwMode="auto">
          <a:xfrm>
            <a:off x="3200400" y="4876800"/>
            <a:ext cx="19812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en-US" altLang="en-US" sz="2400" b="1">
                <a:latin typeface="Arial Narrow" panose="020B0606020202030204" pitchFamily="34" charset="0"/>
              </a:rPr>
              <a:t>Russia</a:t>
            </a:r>
          </a:p>
        </p:txBody>
      </p:sp>
      <p:sp>
        <p:nvSpPr>
          <p:cNvPr id="673813" name="Text Box 21"/>
          <p:cNvSpPr txBox="1">
            <a:spLocks noChangeArrowheads="1"/>
          </p:cNvSpPr>
          <p:nvPr/>
        </p:nvSpPr>
        <p:spPr bwMode="auto">
          <a:xfrm>
            <a:off x="8229600" y="1981200"/>
            <a:ext cx="19812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en-US" altLang="en-US" sz="2400" b="1">
                <a:solidFill>
                  <a:srgbClr val="FFFFFF"/>
                </a:solidFill>
                <a:latin typeface="Arial Narrow" panose="020B0606020202030204" pitchFamily="34" charset="0"/>
              </a:rPr>
              <a:t>Germany</a:t>
            </a:r>
          </a:p>
        </p:txBody>
      </p:sp>
      <p:sp>
        <p:nvSpPr>
          <p:cNvPr id="673814" name="Text Box 22"/>
          <p:cNvSpPr txBox="1">
            <a:spLocks noChangeArrowheads="1"/>
          </p:cNvSpPr>
          <p:nvPr/>
        </p:nvSpPr>
        <p:spPr bwMode="auto">
          <a:xfrm>
            <a:off x="8229600" y="3276601"/>
            <a:ext cx="1981200" cy="701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en-US" altLang="en-US" sz="2000" b="1">
                <a:solidFill>
                  <a:srgbClr val="FFFFFF"/>
                </a:solidFill>
                <a:latin typeface="Arial Narrow" panose="020B0606020202030204" pitchFamily="34" charset="0"/>
              </a:rPr>
              <a:t>Austrian-Hungarian Empire</a:t>
            </a:r>
          </a:p>
        </p:txBody>
      </p:sp>
      <p:sp>
        <p:nvSpPr>
          <p:cNvPr id="22549" name="Text Box 23"/>
          <p:cNvSpPr txBox="1">
            <a:spLocks noChangeArrowheads="1"/>
          </p:cNvSpPr>
          <p:nvPr/>
        </p:nvSpPr>
        <p:spPr bwMode="auto">
          <a:xfrm>
            <a:off x="3717925" y="1868489"/>
            <a:ext cx="13115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en-US" sz="2400">
                <a:latin typeface="Arial Black" panose="020B0A04020102020204" pitchFamily="34" charset="0"/>
              </a:rPr>
              <a:t>Britain</a:t>
            </a:r>
          </a:p>
        </p:txBody>
      </p:sp>
      <p:sp>
        <p:nvSpPr>
          <p:cNvPr id="22550" name="Text Box 24"/>
          <p:cNvSpPr txBox="1">
            <a:spLocks noChangeArrowheads="1"/>
          </p:cNvSpPr>
          <p:nvPr/>
        </p:nvSpPr>
        <p:spPr bwMode="auto">
          <a:xfrm>
            <a:off x="3657600" y="3352801"/>
            <a:ext cx="13415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en-US" sz="2400">
                <a:latin typeface="Arial Black" panose="020B0A04020102020204" pitchFamily="34" charset="0"/>
              </a:rPr>
              <a:t>France</a:t>
            </a:r>
          </a:p>
        </p:txBody>
      </p:sp>
      <p:sp>
        <p:nvSpPr>
          <p:cNvPr id="22551" name="Text Box 25"/>
          <p:cNvSpPr txBox="1">
            <a:spLocks noChangeArrowheads="1"/>
          </p:cNvSpPr>
          <p:nvPr/>
        </p:nvSpPr>
        <p:spPr bwMode="auto">
          <a:xfrm>
            <a:off x="4191001" y="5867401"/>
            <a:ext cx="5610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latin typeface="Arial Black" panose="020B0A04020102020204" pitchFamily="34" charset="0"/>
              </a:rPr>
              <a:t>By 1914 two major alliances had formed</a:t>
            </a:r>
          </a:p>
          <a:p>
            <a:pPr>
              <a:spcBef>
                <a:spcPct val="0"/>
              </a:spcBef>
              <a:buClrTx/>
              <a:buFontTx/>
              <a:buNone/>
            </a:pPr>
            <a:endParaRPr lang="en-US" altLang="en-US" sz="2400">
              <a:latin typeface="Arial Black" panose="020B0A04020102020204" pitchFamily="34" charset="0"/>
            </a:endParaRPr>
          </a:p>
        </p:txBody>
      </p:sp>
      <p:sp>
        <p:nvSpPr>
          <p:cNvPr id="22552" name="WordArt 26"/>
          <p:cNvSpPr>
            <a:spLocks noChangeArrowheads="1" noChangeShapeType="1" noTextEdit="1"/>
          </p:cNvSpPr>
          <p:nvPr/>
        </p:nvSpPr>
        <p:spPr bwMode="auto">
          <a:xfrm>
            <a:off x="4114800" y="228600"/>
            <a:ext cx="4343400" cy="685800"/>
          </a:xfrm>
          <a:prstGeom prst="rect">
            <a:avLst/>
          </a:prstGeom>
        </p:spPr>
        <p:txBody>
          <a:bodyPr wrap="none" fromWordArt="1">
            <a:prstTxWarp prst="textFadeUp">
              <a:avLst>
                <a:gd name="adj" fmla="val 9991"/>
              </a:avLst>
            </a:prstTxWarp>
          </a:bodyPr>
          <a:lstStyle/>
          <a:p>
            <a:pPr algn="ctr"/>
            <a:r>
              <a:rPr lang="en-US" sz="60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rPr>
              <a:t>Alliance System</a:t>
            </a:r>
          </a:p>
        </p:txBody>
      </p:sp>
      <p:sp>
        <p:nvSpPr>
          <p:cNvPr id="22553" name="Text Box 27"/>
          <p:cNvSpPr txBox="1">
            <a:spLocks noChangeArrowheads="1"/>
          </p:cNvSpPr>
          <p:nvPr/>
        </p:nvSpPr>
        <p:spPr bwMode="auto">
          <a:xfrm>
            <a:off x="6019800" y="33528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en-US" sz="2400">
                <a:latin typeface="Arial Black" panose="020B0A04020102020204" pitchFamily="34" charset="0"/>
              </a:rPr>
              <a:t>alliances</a:t>
            </a:r>
          </a:p>
        </p:txBody>
      </p:sp>
      <p:pic>
        <p:nvPicPr>
          <p:cNvPr id="2255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56614" y="4749800"/>
            <a:ext cx="19065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TextBox 2"/>
          <p:cNvSpPr txBox="1">
            <a:spLocks noChangeArrowheads="1"/>
          </p:cNvSpPr>
          <p:nvPr/>
        </p:nvSpPr>
        <p:spPr bwMode="auto">
          <a:xfrm>
            <a:off x="9321800" y="5716588"/>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en-US" sz="1600">
                <a:latin typeface="Arial Black" panose="020B0A04020102020204" pitchFamily="34" charset="0"/>
              </a:rPr>
              <a:t>Ottoman Empire</a:t>
            </a:r>
          </a:p>
        </p:txBody>
      </p:sp>
    </p:spTree>
    <p:extLst>
      <p:ext uri="{BB962C8B-B14F-4D97-AF65-F5344CB8AC3E}">
        <p14:creationId xmlns:p14="http://schemas.microsoft.com/office/powerpoint/2010/main" val="213813173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673794"/>
                                        </p:tgtEl>
                                        <p:attrNameLst>
                                          <p:attrName>style.visibility</p:attrName>
                                        </p:attrNameLst>
                                      </p:cBhvr>
                                      <p:to>
                                        <p:strVal val="visible"/>
                                      </p:to>
                                    </p:set>
                                    <p:anim calcmode="lin" valueType="num">
                                      <p:cBhvr additive="base">
                                        <p:cTn id="7" dur="1000" fill="hold"/>
                                        <p:tgtEl>
                                          <p:spTgt spid="673794"/>
                                        </p:tgtEl>
                                        <p:attrNameLst>
                                          <p:attrName>ppt_x</p:attrName>
                                        </p:attrNameLst>
                                      </p:cBhvr>
                                      <p:tavLst>
                                        <p:tav tm="0">
                                          <p:val>
                                            <p:strVal val="0-#ppt_w/2"/>
                                          </p:val>
                                        </p:tav>
                                        <p:tav tm="100000">
                                          <p:val>
                                            <p:strVal val="#ppt_x"/>
                                          </p:val>
                                        </p:tav>
                                      </p:tavLst>
                                    </p:anim>
                                    <p:anim calcmode="lin" valueType="num">
                                      <p:cBhvr additive="base">
                                        <p:cTn id="8" dur="1000" fill="hold"/>
                                        <p:tgtEl>
                                          <p:spTgt spid="673794"/>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673795"/>
                                        </p:tgtEl>
                                        <p:attrNameLst>
                                          <p:attrName>style.visibility</p:attrName>
                                        </p:attrNameLst>
                                      </p:cBhvr>
                                      <p:to>
                                        <p:strVal val="visible"/>
                                      </p:to>
                                    </p:set>
                                    <p:anim calcmode="lin" valueType="num">
                                      <p:cBhvr additive="base">
                                        <p:cTn id="11" dur="1000" fill="hold"/>
                                        <p:tgtEl>
                                          <p:spTgt spid="673795"/>
                                        </p:tgtEl>
                                        <p:attrNameLst>
                                          <p:attrName>ppt_x</p:attrName>
                                        </p:attrNameLst>
                                      </p:cBhvr>
                                      <p:tavLst>
                                        <p:tav tm="0">
                                          <p:val>
                                            <p:strVal val="0-#ppt_w/2"/>
                                          </p:val>
                                        </p:tav>
                                        <p:tav tm="100000">
                                          <p:val>
                                            <p:strVal val="#ppt_x"/>
                                          </p:val>
                                        </p:tav>
                                      </p:tavLst>
                                    </p:anim>
                                    <p:anim calcmode="lin" valueType="num">
                                      <p:cBhvr additive="base">
                                        <p:cTn id="12" dur="1000" fill="hold"/>
                                        <p:tgtEl>
                                          <p:spTgt spid="673795"/>
                                        </p:tgtEl>
                                        <p:attrNameLst>
                                          <p:attrName>ppt_y</p:attrName>
                                        </p:attrNameLst>
                                      </p:cBhvr>
                                      <p:tavLst>
                                        <p:tav tm="0">
                                          <p:val>
                                            <p:strVal val="#ppt_y"/>
                                          </p:val>
                                        </p:tav>
                                        <p:tav tm="100000">
                                          <p:val>
                                            <p:strVal val="#ppt_y"/>
                                          </p:val>
                                        </p:tav>
                                      </p:tavLst>
                                    </p:anim>
                                  </p:childTnLst>
                                </p:cTn>
                              </p:par>
                              <p:par>
                                <p:cTn id="13" presetID="7" presetClass="entr" presetSubtype="8" fill="hold" nodeType="withEffect">
                                  <p:stCondLst>
                                    <p:cond delay="0"/>
                                  </p:stCondLst>
                                  <p:childTnLst>
                                    <p:set>
                                      <p:cBhvr>
                                        <p:cTn id="14" dur="1" fill="hold">
                                          <p:stCondLst>
                                            <p:cond delay="0"/>
                                          </p:stCondLst>
                                        </p:cTn>
                                        <p:tgtEl>
                                          <p:spTgt spid="673796"/>
                                        </p:tgtEl>
                                        <p:attrNameLst>
                                          <p:attrName>style.visibility</p:attrName>
                                        </p:attrNameLst>
                                      </p:cBhvr>
                                      <p:to>
                                        <p:strVal val="visible"/>
                                      </p:to>
                                    </p:set>
                                    <p:anim calcmode="lin" valueType="num">
                                      <p:cBhvr additive="base">
                                        <p:cTn id="15" dur="1000" fill="hold"/>
                                        <p:tgtEl>
                                          <p:spTgt spid="673796"/>
                                        </p:tgtEl>
                                        <p:attrNameLst>
                                          <p:attrName>ppt_x</p:attrName>
                                        </p:attrNameLst>
                                      </p:cBhvr>
                                      <p:tavLst>
                                        <p:tav tm="0">
                                          <p:val>
                                            <p:strVal val="0-#ppt_w/2"/>
                                          </p:val>
                                        </p:tav>
                                        <p:tav tm="100000">
                                          <p:val>
                                            <p:strVal val="#ppt_x"/>
                                          </p:val>
                                        </p:tav>
                                      </p:tavLst>
                                    </p:anim>
                                    <p:anim calcmode="lin" valueType="num">
                                      <p:cBhvr additive="base">
                                        <p:cTn id="16" dur="1000" fill="hold"/>
                                        <p:tgtEl>
                                          <p:spTgt spid="673796"/>
                                        </p:tgtEl>
                                        <p:attrNameLst>
                                          <p:attrName>ppt_y</p:attrName>
                                        </p:attrNameLst>
                                      </p:cBhvr>
                                      <p:tavLst>
                                        <p:tav tm="0">
                                          <p:val>
                                            <p:strVal val="#ppt_y"/>
                                          </p:val>
                                        </p:tav>
                                        <p:tav tm="100000">
                                          <p:val>
                                            <p:strVal val="#ppt_y"/>
                                          </p:val>
                                        </p:tav>
                                      </p:tavLst>
                                    </p:anim>
                                  </p:childTnLst>
                                </p:cTn>
                              </p:par>
                              <p:par>
                                <p:cTn id="17" presetID="7" presetClass="entr" presetSubtype="8" fill="hold" grpId="0" nodeType="withEffect">
                                  <p:stCondLst>
                                    <p:cond delay="0"/>
                                  </p:stCondLst>
                                  <p:childTnLst>
                                    <p:set>
                                      <p:cBhvr>
                                        <p:cTn id="18" dur="1" fill="hold">
                                          <p:stCondLst>
                                            <p:cond delay="0"/>
                                          </p:stCondLst>
                                        </p:cTn>
                                        <p:tgtEl>
                                          <p:spTgt spid="673799"/>
                                        </p:tgtEl>
                                        <p:attrNameLst>
                                          <p:attrName>style.visibility</p:attrName>
                                        </p:attrNameLst>
                                      </p:cBhvr>
                                      <p:to>
                                        <p:strVal val="visible"/>
                                      </p:to>
                                    </p:set>
                                    <p:anim calcmode="lin" valueType="num">
                                      <p:cBhvr additive="base">
                                        <p:cTn id="19" dur="1000" fill="hold"/>
                                        <p:tgtEl>
                                          <p:spTgt spid="673799"/>
                                        </p:tgtEl>
                                        <p:attrNameLst>
                                          <p:attrName>ppt_x</p:attrName>
                                        </p:attrNameLst>
                                      </p:cBhvr>
                                      <p:tavLst>
                                        <p:tav tm="0">
                                          <p:val>
                                            <p:strVal val="0-#ppt_w/2"/>
                                          </p:val>
                                        </p:tav>
                                        <p:tav tm="100000">
                                          <p:val>
                                            <p:strVal val="#ppt_x"/>
                                          </p:val>
                                        </p:tav>
                                      </p:tavLst>
                                    </p:anim>
                                    <p:anim calcmode="lin" valueType="num">
                                      <p:cBhvr additive="base">
                                        <p:cTn id="20" dur="1000" fill="hold"/>
                                        <p:tgtEl>
                                          <p:spTgt spid="673799"/>
                                        </p:tgtEl>
                                        <p:attrNameLst>
                                          <p:attrName>ppt_y</p:attrName>
                                        </p:attrNameLst>
                                      </p:cBhvr>
                                      <p:tavLst>
                                        <p:tav tm="0">
                                          <p:val>
                                            <p:strVal val="#ppt_y"/>
                                          </p:val>
                                        </p:tav>
                                        <p:tav tm="100000">
                                          <p:val>
                                            <p:strVal val="#ppt_y"/>
                                          </p:val>
                                        </p:tav>
                                      </p:tavLst>
                                    </p:anim>
                                  </p:childTnLst>
                                </p:cTn>
                              </p:par>
                              <p:par>
                                <p:cTn id="21" presetID="7" presetClass="entr" presetSubtype="8" fill="hold" grpId="0" nodeType="withEffect">
                                  <p:stCondLst>
                                    <p:cond delay="0"/>
                                  </p:stCondLst>
                                  <p:childTnLst>
                                    <p:set>
                                      <p:cBhvr>
                                        <p:cTn id="22" dur="1" fill="hold">
                                          <p:stCondLst>
                                            <p:cond delay="0"/>
                                          </p:stCondLst>
                                        </p:cTn>
                                        <p:tgtEl>
                                          <p:spTgt spid="673800"/>
                                        </p:tgtEl>
                                        <p:attrNameLst>
                                          <p:attrName>style.visibility</p:attrName>
                                        </p:attrNameLst>
                                      </p:cBhvr>
                                      <p:to>
                                        <p:strVal val="visible"/>
                                      </p:to>
                                    </p:set>
                                    <p:anim calcmode="lin" valueType="num">
                                      <p:cBhvr additive="base">
                                        <p:cTn id="23" dur="1000" fill="hold"/>
                                        <p:tgtEl>
                                          <p:spTgt spid="673800"/>
                                        </p:tgtEl>
                                        <p:attrNameLst>
                                          <p:attrName>ppt_x</p:attrName>
                                        </p:attrNameLst>
                                      </p:cBhvr>
                                      <p:tavLst>
                                        <p:tav tm="0">
                                          <p:val>
                                            <p:strVal val="0-#ppt_w/2"/>
                                          </p:val>
                                        </p:tav>
                                        <p:tav tm="100000">
                                          <p:val>
                                            <p:strVal val="#ppt_x"/>
                                          </p:val>
                                        </p:tav>
                                      </p:tavLst>
                                    </p:anim>
                                    <p:anim calcmode="lin" valueType="num">
                                      <p:cBhvr additive="base">
                                        <p:cTn id="24" dur="1000" fill="hold"/>
                                        <p:tgtEl>
                                          <p:spTgt spid="673800"/>
                                        </p:tgtEl>
                                        <p:attrNameLst>
                                          <p:attrName>ppt_y</p:attrName>
                                        </p:attrNameLst>
                                      </p:cBhvr>
                                      <p:tavLst>
                                        <p:tav tm="0">
                                          <p:val>
                                            <p:strVal val="#ppt_y"/>
                                          </p:val>
                                        </p:tav>
                                        <p:tav tm="100000">
                                          <p:val>
                                            <p:strVal val="#ppt_y"/>
                                          </p:val>
                                        </p:tav>
                                      </p:tavLst>
                                    </p:anim>
                                  </p:childTnLst>
                                </p:cTn>
                              </p:par>
                              <p:par>
                                <p:cTn id="25" presetID="7" presetClass="entr" presetSubtype="8" fill="hold" grpId="0" nodeType="withEffect">
                                  <p:stCondLst>
                                    <p:cond delay="0"/>
                                  </p:stCondLst>
                                  <p:childTnLst>
                                    <p:set>
                                      <p:cBhvr>
                                        <p:cTn id="26" dur="1" fill="hold">
                                          <p:stCondLst>
                                            <p:cond delay="0"/>
                                          </p:stCondLst>
                                        </p:cTn>
                                        <p:tgtEl>
                                          <p:spTgt spid="673801"/>
                                        </p:tgtEl>
                                        <p:attrNameLst>
                                          <p:attrName>style.visibility</p:attrName>
                                        </p:attrNameLst>
                                      </p:cBhvr>
                                      <p:to>
                                        <p:strVal val="visible"/>
                                      </p:to>
                                    </p:set>
                                    <p:anim calcmode="lin" valueType="num">
                                      <p:cBhvr additive="base">
                                        <p:cTn id="27" dur="1000" fill="hold"/>
                                        <p:tgtEl>
                                          <p:spTgt spid="673801"/>
                                        </p:tgtEl>
                                        <p:attrNameLst>
                                          <p:attrName>ppt_x</p:attrName>
                                        </p:attrNameLst>
                                      </p:cBhvr>
                                      <p:tavLst>
                                        <p:tav tm="0">
                                          <p:val>
                                            <p:strVal val="0-#ppt_w/2"/>
                                          </p:val>
                                        </p:tav>
                                        <p:tav tm="100000">
                                          <p:val>
                                            <p:strVal val="#ppt_x"/>
                                          </p:val>
                                        </p:tav>
                                      </p:tavLst>
                                    </p:anim>
                                    <p:anim calcmode="lin" valueType="num">
                                      <p:cBhvr additive="base">
                                        <p:cTn id="28" dur="1000" fill="hold"/>
                                        <p:tgtEl>
                                          <p:spTgt spid="673801"/>
                                        </p:tgtEl>
                                        <p:attrNameLst>
                                          <p:attrName>ppt_y</p:attrName>
                                        </p:attrNameLst>
                                      </p:cBhvr>
                                      <p:tavLst>
                                        <p:tav tm="0">
                                          <p:val>
                                            <p:strVal val="#ppt_y"/>
                                          </p:val>
                                        </p:tav>
                                        <p:tav tm="100000">
                                          <p:val>
                                            <p:strVal val="#ppt_y"/>
                                          </p:val>
                                        </p:tav>
                                      </p:tavLst>
                                    </p:anim>
                                  </p:childTnLst>
                                </p:cTn>
                              </p:par>
                              <p:par>
                                <p:cTn id="29" presetID="7" presetClass="entr" presetSubtype="8" fill="hold" grpId="0" nodeType="withEffect">
                                  <p:stCondLst>
                                    <p:cond delay="0"/>
                                  </p:stCondLst>
                                  <p:childTnLst>
                                    <p:set>
                                      <p:cBhvr>
                                        <p:cTn id="30" dur="1" fill="hold">
                                          <p:stCondLst>
                                            <p:cond delay="0"/>
                                          </p:stCondLst>
                                        </p:cTn>
                                        <p:tgtEl>
                                          <p:spTgt spid="673802"/>
                                        </p:tgtEl>
                                        <p:attrNameLst>
                                          <p:attrName>style.visibility</p:attrName>
                                        </p:attrNameLst>
                                      </p:cBhvr>
                                      <p:to>
                                        <p:strVal val="visible"/>
                                      </p:to>
                                    </p:set>
                                    <p:anim calcmode="lin" valueType="num">
                                      <p:cBhvr additive="base">
                                        <p:cTn id="31" dur="1000" fill="hold"/>
                                        <p:tgtEl>
                                          <p:spTgt spid="673802"/>
                                        </p:tgtEl>
                                        <p:attrNameLst>
                                          <p:attrName>ppt_x</p:attrName>
                                        </p:attrNameLst>
                                      </p:cBhvr>
                                      <p:tavLst>
                                        <p:tav tm="0">
                                          <p:val>
                                            <p:strVal val="0-#ppt_w/2"/>
                                          </p:val>
                                        </p:tav>
                                        <p:tav tm="100000">
                                          <p:val>
                                            <p:strVal val="#ppt_x"/>
                                          </p:val>
                                        </p:tav>
                                      </p:tavLst>
                                    </p:anim>
                                    <p:anim calcmode="lin" valueType="num">
                                      <p:cBhvr additive="base">
                                        <p:cTn id="32" dur="1000" fill="hold"/>
                                        <p:tgtEl>
                                          <p:spTgt spid="673802"/>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000"/>
                            </p:stCondLst>
                            <p:childTnLst>
                              <p:par>
                                <p:cTn id="34" presetID="51" presetClass="entr" presetSubtype="0" fill="hold" grpId="0" nodeType="afterEffect">
                                  <p:stCondLst>
                                    <p:cond delay="500"/>
                                  </p:stCondLst>
                                  <p:childTnLst>
                                    <p:set>
                                      <p:cBhvr>
                                        <p:cTn id="35" dur="1" fill="hold">
                                          <p:stCondLst>
                                            <p:cond delay="0"/>
                                          </p:stCondLst>
                                        </p:cTn>
                                        <p:tgtEl>
                                          <p:spTgt spid="673807"/>
                                        </p:tgtEl>
                                        <p:attrNameLst>
                                          <p:attrName>style.visibility</p:attrName>
                                        </p:attrNameLst>
                                      </p:cBhvr>
                                      <p:to>
                                        <p:strVal val="visible"/>
                                      </p:to>
                                    </p:set>
                                    <p:animEffect transition="in" filter="fade">
                                      <p:cBhvr>
                                        <p:cTn id="36" dur="770" decel="100000"/>
                                        <p:tgtEl>
                                          <p:spTgt spid="673807"/>
                                        </p:tgtEl>
                                      </p:cBhvr>
                                    </p:animEffect>
                                    <p:animScale>
                                      <p:cBhvr>
                                        <p:cTn id="37" dur="770" decel="100000"/>
                                        <p:tgtEl>
                                          <p:spTgt spid="673807"/>
                                        </p:tgtEl>
                                      </p:cBhvr>
                                      <p:from x="10000" y="10000"/>
                                      <p:to x="200000" y="450000"/>
                                    </p:animScale>
                                    <p:animScale>
                                      <p:cBhvr>
                                        <p:cTn id="38" dur="1230" accel="100000" fill="hold">
                                          <p:stCondLst>
                                            <p:cond delay="770"/>
                                          </p:stCondLst>
                                        </p:cTn>
                                        <p:tgtEl>
                                          <p:spTgt spid="673807"/>
                                        </p:tgtEl>
                                      </p:cBhvr>
                                      <p:from x="200000" y="450000"/>
                                      <p:to x="100000" y="100000"/>
                                    </p:animScale>
                                    <p:set>
                                      <p:cBhvr>
                                        <p:cTn id="39" dur="770" fill="hold"/>
                                        <p:tgtEl>
                                          <p:spTgt spid="673807"/>
                                        </p:tgtEl>
                                        <p:attrNameLst>
                                          <p:attrName>ppt_x</p:attrName>
                                        </p:attrNameLst>
                                      </p:cBhvr>
                                      <p:to>
                                        <p:strVal val="(0.5)"/>
                                      </p:to>
                                    </p:set>
                                    <p:anim from="(0.5)" to="(#ppt_x)" calcmode="lin" valueType="num">
                                      <p:cBhvr>
                                        <p:cTn id="40" dur="1230" accel="100000" fill="hold">
                                          <p:stCondLst>
                                            <p:cond delay="770"/>
                                          </p:stCondLst>
                                        </p:cTn>
                                        <p:tgtEl>
                                          <p:spTgt spid="673807"/>
                                        </p:tgtEl>
                                        <p:attrNameLst>
                                          <p:attrName>ppt_x</p:attrName>
                                        </p:attrNameLst>
                                      </p:cBhvr>
                                    </p:anim>
                                    <p:set>
                                      <p:cBhvr>
                                        <p:cTn id="41" dur="770" fill="hold"/>
                                        <p:tgtEl>
                                          <p:spTgt spid="673807"/>
                                        </p:tgtEl>
                                        <p:attrNameLst>
                                          <p:attrName>ppt_y</p:attrName>
                                        </p:attrNameLst>
                                      </p:cBhvr>
                                      <p:to>
                                        <p:strVal val="(#ppt_y+0.4)"/>
                                      </p:to>
                                    </p:set>
                                    <p:anim from="(#ppt_y+0.4)" to="(#ppt_y)" calcmode="lin" valueType="num">
                                      <p:cBhvr>
                                        <p:cTn id="42" dur="1230" accel="100000" fill="hold">
                                          <p:stCondLst>
                                            <p:cond delay="770"/>
                                          </p:stCondLst>
                                        </p:cTn>
                                        <p:tgtEl>
                                          <p:spTgt spid="673807"/>
                                        </p:tgtEl>
                                        <p:attrNameLst>
                                          <p:attrName>ppt_y</p:attrName>
                                        </p:attrNameLst>
                                      </p:cBhvr>
                                    </p:anim>
                                  </p:childTnLst>
                                  <p:subTnLst>
                                    <p:audio>
                                      <p:cMediaNode>
                                        <p:cTn display="0" masterRel="sameClick">
                                          <p:stCondLst>
                                            <p:cond evt="begin" delay="0">
                                              <p:tn val="34"/>
                                            </p:cond>
                                          </p:stCondLst>
                                          <p:endCondLst>
                                            <p:cond evt="onStopAudio" delay="0">
                                              <p:tgtEl>
                                                <p:sldTgt/>
                                              </p:tgtEl>
                                            </p:cond>
                                          </p:endCondLst>
                                        </p:cTn>
                                        <p:tgtEl>
                                          <p:sndTgt r:embed="rId2" name="Explosion"/>
                                        </p:tgtEl>
                                      </p:cMediaNode>
                                    </p:audio>
                                  </p:subTnLst>
                                </p:cTn>
                              </p:par>
                            </p:childTnLst>
                          </p:cTn>
                        </p:par>
                        <p:par>
                          <p:cTn id="43" fill="hold" nodeType="afterGroup">
                            <p:stCondLst>
                              <p:cond delay="3500"/>
                            </p:stCondLst>
                            <p:childTnLst>
                              <p:par>
                                <p:cTn id="44" presetID="12" presetClass="entr" presetSubtype="2" fill="hold" nodeType="afterEffect">
                                  <p:stCondLst>
                                    <p:cond delay="0"/>
                                  </p:stCondLst>
                                  <p:childTnLst>
                                    <p:set>
                                      <p:cBhvr>
                                        <p:cTn id="45" dur="1" fill="hold">
                                          <p:stCondLst>
                                            <p:cond delay="0"/>
                                          </p:stCondLst>
                                        </p:cTn>
                                        <p:tgtEl>
                                          <p:spTgt spid="673797"/>
                                        </p:tgtEl>
                                        <p:attrNameLst>
                                          <p:attrName>style.visibility</p:attrName>
                                        </p:attrNameLst>
                                      </p:cBhvr>
                                      <p:to>
                                        <p:strVal val="visible"/>
                                      </p:to>
                                    </p:set>
                                    <p:animEffect transition="in" filter="slide(fromRight)">
                                      <p:cBhvr>
                                        <p:cTn id="46" dur="500"/>
                                        <p:tgtEl>
                                          <p:spTgt spid="673797"/>
                                        </p:tgtEl>
                                      </p:cBhvr>
                                    </p:animEffect>
                                  </p:childTnLst>
                                </p:cTn>
                              </p:par>
                              <p:par>
                                <p:cTn id="47" presetID="12" presetClass="entr" presetSubtype="2" fill="hold" nodeType="withEffect">
                                  <p:stCondLst>
                                    <p:cond delay="0"/>
                                  </p:stCondLst>
                                  <p:childTnLst>
                                    <p:set>
                                      <p:cBhvr>
                                        <p:cTn id="48" dur="1" fill="hold">
                                          <p:stCondLst>
                                            <p:cond delay="0"/>
                                          </p:stCondLst>
                                        </p:cTn>
                                        <p:tgtEl>
                                          <p:spTgt spid="673798"/>
                                        </p:tgtEl>
                                        <p:attrNameLst>
                                          <p:attrName>style.visibility</p:attrName>
                                        </p:attrNameLst>
                                      </p:cBhvr>
                                      <p:to>
                                        <p:strVal val="visible"/>
                                      </p:to>
                                    </p:set>
                                    <p:animEffect transition="in" filter="slide(fromRight)">
                                      <p:cBhvr>
                                        <p:cTn id="49" dur="500"/>
                                        <p:tgtEl>
                                          <p:spTgt spid="673798"/>
                                        </p:tgtEl>
                                      </p:cBhvr>
                                    </p:animEffect>
                                  </p:childTnLst>
                                </p:cTn>
                              </p:par>
                              <p:par>
                                <p:cTn id="50" presetID="12" presetClass="entr" presetSubtype="2" fill="hold" grpId="0" nodeType="withEffect">
                                  <p:stCondLst>
                                    <p:cond delay="0"/>
                                  </p:stCondLst>
                                  <p:childTnLst>
                                    <p:set>
                                      <p:cBhvr>
                                        <p:cTn id="51" dur="1" fill="hold">
                                          <p:stCondLst>
                                            <p:cond delay="0"/>
                                          </p:stCondLst>
                                        </p:cTn>
                                        <p:tgtEl>
                                          <p:spTgt spid="673803"/>
                                        </p:tgtEl>
                                        <p:attrNameLst>
                                          <p:attrName>style.visibility</p:attrName>
                                        </p:attrNameLst>
                                      </p:cBhvr>
                                      <p:to>
                                        <p:strVal val="visible"/>
                                      </p:to>
                                    </p:set>
                                    <p:animEffect transition="in" filter="slide(fromRight)">
                                      <p:cBhvr>
                                        <p:cTn id="52" dur="500"/>
                                        <p:tgtEl>
                                          <p:spTgt spid="673803"/>
                                        </p:tgtEl>
                                      </p:cBhvr>
                                    </p:animEffect>
                                  </p:childTnLst>
                                </p:cTn>
                              </p:par>
                              <p:par>
                                <p:cTn id="53" presetID="12" presetClass="entr" presetSubtype="2" fill="hold" grpId="0" nodeType="withEffect">
                                  <p:stCondLst>
                                    <p:cond delay="0"/>
                                  </p:stCondLst>
                                  <p:childTnLst>
                                    <p:set>
                                      <p:cBhvr>
                                        <p:cTn id="54" dur="1" fill="hold">
                                          <p:stCondLst>
                                            <p:cond delay="0"/>
                                          </p:stCondLst>
                                        </p:cTn>
                                        <p:tgtEl>
                                          <p:spTgt spid="673804"/>
                                        </p:tgtEl>
                                        <p:attrNameLst>
                                          <p:attrName>style.visibility</p:attrName>
                                        </p:attrNameLst>
                                      </p:cBhvr>
                                      <p:to>
                                        <p:strVal val="visible"/>
                                      </p:to>
                                    </p:set>
                                    <p:animEffect transition="in" filter="slide(fromRight)">
                                      <p:cBhvr>
                                        <p:cTn id="55" dur="500"/>
                                        <p:tgtEl>
                                          <p:spTgt spid="673804"/>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673805"/>
                                        </p:tgtEl>
                                        <p:attrNameLst>
                                          <p:attrName>style.visibility</p:attrName>
                                        </p:attrNameLst>
                                      </p:cBhvr>
                                      <p:to>
                                        <p:strVal val="visible"/>
                                      </p:to>
                                    </p:set>
                                    <p:animEffect transition="in" filter="slide(fromRight)">
                                      <p:cBhvr>
                                        <p:cTn id="58" dur="500"/>
                                        <p:tgtEl>
                                          <p:spTgt spid="673805"/>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673806"/>
                                        </p:tgtEl>
                                        <p:attrNameLst>
                                          <p:attrName>style.visibility</p:attrName>
                                        </p:attrNameLst>
                                      </p:cBhvr>
                                      <p:to>
                                        <p:strVal val="visible"/>
                                      </p:to>
                                    </p:set>
                                    <p:animEffect transition="in" filter="slide(fromRight)">
                                      <p:cBhvr>
                                        <p:cTn id="61" dur="500"/>
                                        <p:tgtEl>
                                          <p:spTgt spid="67380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673811"/>
                                        </p:tgtEl>
                                        <p:attrNameLst>
                                          <p:attrName>style.visibility</p:attrName>
                                        </p:attrNameLst>
                                      </p:cBhvr>
                                      <p:to>
                                        <p:strVal val="visible"/>
                                      </p:to>
                                    </p:set>
                                    <p:animEffect transition="in" filter="checkerboard(across)">
                                      <p:cBhvr>
                                        <p:cTn id="66" dur="500"/>
                                        <p:tgtEl>
                                          <p:spTgt spid="67381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673813"/>
                                        </p:tgtEl>
                                        <p:attrNameLst>
                                          <p:attrName>style.visibility</p:attrName>
                                        </p:attrNameLst>
                                      </p:cBhvr>
                                      <p:to>
                                        <p:strVal val="visible"/>
                                      </p:to>
                                    </p:set>
                                    <p:animEffect transition="in" filter="fade">
                                      <p:cBhvr>
                                        <p:cTn id="71" dur="1000"/>
                                        <p:tgtEl>
                                          <p:spTgt spid="673813"/>
                                        </p:tgtEl>
                                      </p:cBhvr>
                                    </p:animEffect>
                                    <p:anim calcmode="lin" valueType="num">
                                      <p:cBhvr>
                                        <p:cTn id="72" dur="1000" fill="hold"/>
                                        <p:tgtEl>
                                          <p:spTgt spid="673813"/>
                                        </p:tgtEl>
                                        <p:attrNameLst>
                                          <p:attrName>ppt_x</p:attrName>
                                        </p:attrNameLst>
                                      </p:cBhvr>
                                      <p:tavLst>
                                        <p:tav tm="0">
                                          <p:val>
                                            <p:strVal val="#ppt_x"/>
                                          </p:val>
                                        </p:tav>
                                        <p:tav tm="100000">
                                          <p:val>
                                            <p:strVal val="#ppt_x"/>
                                          </p:val>
                                        </p:tav>
                                      </p:tavLst>
                                    </p:anim>
                                    <p:anim calcmode="lin" valueType="num">
                                      <p:cBhvr>
                                        <p:cTn id="73" dur="900" decel="100000" fill="hold"/>
                                        <p:tgtEl>
                                          <p:spTgt spid="673813"/>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73813"/>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673814"/>
                                        </p:tgtEl>
                                        <p:attrNameLst>
                                          <p:attrName>style.visibility</p:attrName>
                                        </p:attrNameLst>
                                      </p:cBhvr>
                                      <p:to>
                                        <p:strVal val="visible"/>
                                      </p:to>
                                    </p:set>
                                    <p:animEffect transition="in" filter="blinds(horizontal)">
                                      <p:cBhvr>
                                        <p:cTn id="79" dur="500"/>
                                        <p:tgtEl>
                                          <p:spTgt spid="673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9" grpId="0" animBg="1"/>
      <p:bldP spid="673800" grpId="0" animBg="1"/>
      <p:bldP spid="673801" grpId="0" animBg="1"/>
      <p:bldP spid="673802" grpId="0" animBg="1"/>
      <p:bldP spid="673803" grpId="0" animBg="1"/>
      <p:bldP spid="673804" grpId="0" animBg="1"/>
      <p:bldP spid="673805" grpId="0" animBg="1"/>
      <p:bldP spid="673806" grpId="0" animBg="1"/>
      <p:bldP spid="673807" grpId="0" animBg="1"/>
      <p:bldP spid="673811" grpId="0" animBg="1"/>
      <p:bldP spid="673813" grpId="0" animBg="1"/>
      <p:bldP spid="6738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5060" name="Picture 4" descr="Nationl"/>
          <p:cNvPicPr>
            <a:picLocks noChangeAspect="1" noChangeArrowheads="1"/>
          </p:cNvPicPr>
          <p:nvPr/>
        </p:nvPicPr>
        <p:blipFill>
          <a:blip r:embed="rId2">
            <a:lum bright="6000"/>
            <a:extLst>
              <a:ext uri="{28A0092B-C50C-407E-A947-70E740481C1C}">
                <a14:useLocalDpi xmlns:a14="http://schemas.microsoft.com/office/drawing/2010/main" val="0"/>
              </a:ext>
            </a:extLst>
          </a:blip>
          <a:srcRect r="1897"/>
          <a:stretch>
            <a:fillRect/>
          </a:stretch>
        </p:blipFill>
        <p:spPr bwMode="auto">
          <a:xfrm>
            <a:off x="1524000" y="0"/>
            <a:ext cx="9144000" cy="68580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44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5060"/>
                                        </p:tgtEl>
                                        <p:attrNameLst>
                                          <p:attrName>style.visibility</p:attrName>
                                        </p:attrNameLst>
                                      </p:cBhvr>
                                      <p:to>
                                        <p:strVal val="visible"/>
                                      </p:to>
                                    </p:set>
                                    <p:animEffect transition="in" filter="blinds(horizontal)">
                                      <p:cBhvr>
                                        <p:cTn id="7" dur="500"/>
                                        <p:tgtEl>
                                          <p:spTgt spid="68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4"/>
          <p:cNvSpPr>
            <a:spLocks noChangeArrowheads="1" noChangeShapeType="1" noTextEdit="1"/>
          </p:cNvSpPr>
          <p:nvPr/>
        </p:nvSpPr>
        <p:spPr bwMode="auto">
          <a:xfrm>
            <a:off x="2133600" y="152400"/>
            <a:ext cx="8153400" cy="3810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en-US" sz="3600" b="1" kern="1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rPr>
              <a:t>ALLIANCES LEAD TO WWI</a:t>
            </a:r>
          </a:p>
        </p:txBody>
      </p:sp>
      <p:sp>
        <p:nvSpPr>
          <p:cNvPr id="24579" name="Rectangle 5"/>
          <p:cNvSpPr>
            <a:spLocks noGrp="1" noChangeArrowheads="1"/>
          </p:cNvSpPr>
          <p:nvPr>
            <p:ph type="title" idx="4294967295"/>
          </p:nvPr>
        </p:nvSpPr>
        <p:spPr>
          <a:xfrm>
            <a:off x="8686800" y="6400800"/>
            <a:ext cx="1981200" cy="457200"/>
          </a:xfrm>
        </p:spPr>
        <p:txBody>
          <a:bodyPr/>
          <a:lstStyle/>
          <a:p>
            <a:pPr eaLnBrk="1" hangingPunct="1"/>
            <a:r>
              <a:rPr lang="en-US" altLang="en-US" sz="1000"/>
              <a:t>alliances1</a:t>
            </a:r>
            <a:endParaRPr lang="en-US" altLang="en-US" smtClean="0"/>
          </a:p>
        </p:txBody>
      </p:sp>
      <p:pic>
        <p:nvPicPr>
          <p:cNvPr id="24580" name="Picture 6" descr="wwi s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09600"/>
            <a:ext cx="6629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AutoShape 7">
            <a:hlinkClick r:id="rId3" action="ppaction://hlinksldjump"/>
          </p:cNvPr>
          <p:cNvSpPr>
            <a:spLocks noChangeArrowheads="1"/>
          </p:cNvSpPr>
          <p:nvPr/>
        </p:nvSpPr>
        <p:spPr bwMode="auto">
          <a:xfrm>
            <a:off x="10134600" y="6477000"/>
            <a:ext cx="304800" cy="228600"/>
          </a:xfrm>
          <a:prstGeom prst="irregularSeal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latin typeface="Arial Black" panose="020B0A04020102020204" pitchFamily="34" charset="0"/>
            </a:endParaRPr>
          </a:p>
        </p:txBody>
      </p:sp>
      <p:sp>
        <p:nvSpPr>
          <p:cNvPr id="33801" name="Text Box 9"/>
          <p:cNvSpPr txBox="1">
            <a:spLocks noChangeArrowheads="1"/>
          </p:cNvSpPr>
          <p:nvPr/>
        </p:nvSpPr>
        <p:spPr bwMode="auto">
          <a:xfrm>
            <a:off x="1600200" y="609600"/>
            <a:ext cx="2438400" cy="6280150"/>
          </a:xfrm>
          <a:prstGeom prst="rect">
            <a:avLst/>
          </a:prstGeom>
          <a:solidFill>
            <a:schemeClr val="bg1"/>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Black" panose="020B0A04020102020204" pitchFamily="34" charset="0"/>
              </a:defRPr>
            </a:lvl1pPr>
            <a:lvl2pPr marL="914400" indent="-457200">
              <a:defRPr sz="2400">
                <a:solidFill>
                  <a:schemeClr val="tx1"/>
                </a:solidFill>
                <a:latin typeface="Arial Black" panose="020B0A04020102020204" pitchFamily="34" charset="0"/>
              </a:defRPr>
            </a:lvl2pPr>
            <a:lvl3pPr marL="1371600" indent="-457200">
              <a:defRPr sz="2400">
                <a:solidFill>
                  <a:schemeClr val="tx1"/>
                </a:solidFill>
                <a:latin typeface="Arial Black" panose="020B0A04020102020204" pitchFamily="34" charset="0"/>
              </a:defRPr>
            </a:lvl3pPr>
            <a:lvl4pPr marL="1828800" indent="-457200">
              <a:defRPr sz="2400">
                <a:solidFill>
                  <a:schemeClr val="tx1"/>
                </a:solidFill>
                <a:latin typeface="Arial Black" panose="020B0A04020102020204" pitchFamily="34" charset="0"/>
              </a:defRPr>
            </a:lvl4pPr>
            <a:lvl5pPr marL="2286000" indent="-457200">
              <a:defRPr sz="2400">
                <a:solidFill>
                  <a:schemeClr val="tx1"/>
                </a:solidFill>
                <a:latin typeface="Arial Black" panose="020B0A04020102020204" pitchFamily="34" charset="0"/>
              </a:defRPr>
            </a:lvl5pPr>
            <a:lvl6pPr marL="2743200" indent="-457200" eaLnBrk="0" fontAlgn="base" hangingPunct="0">
              <a:spcBef>
                <a:spcPct val="0"/>
              </a:spcBef>
              <a:spcAft>
                <a:spcPct val="0"/>
              </a:spcAft>
              <a:defRPr sz="2400">
                <a:solidFill>
                  <a:schemeClr val="tx1"/>
                </a:solidFill>
                <a:latin typeface="Arial Black" panose="020B0A04020102020204" pitchFamily="34" charset="0"/>
              </a:defRPr>
            </a:lvl6pPr>
            <a:lvl7pPr marL="3200400" indent="-457200" eaLnBrk="0" fontAlgn="base" hangingPunct="0">
              <a:spcBef>
                <a:spcPct val="0"/>
              </a:spcBef>
              <a:spcAft>
                <a:spcPct val="0"/>
              </a:spcAft>
              <a:defRPr sz="2400">
                <a:solidFill>
                  <a:schemeClr val="tx1"/>
                </a:solidFill>
                <a:latin typeface="Arial Black" panose="020B0A04020102020204" pitchFamily="34" charset="0"/>
              </a:defRPr>
            </a:lvl7pPr>
            <a:lvl8pPr marL="3657600" indent="-457200" eaLnBrk="0" fontAlgn="base" hangingPunct="0">
              <a:spcBef>
                <a:spcPct val="0"/>
              </a:spcBef>
              <a:spcAft>
                <a:spcPct val="0"/>
              </a:spcAft>
              <a:defRPr sz="2400">
                <a:solidFill>
                  <a:schemeClr val="tx1"/>
                </a:solidFill>
                <a:latin typeface="Arial Black" panose="020B0A04020102020204" pitchFamily="34" charset="0"/>
              </a:defRPr>
            </a:lvl8pPr>
            <a:lvl9pPr marL="4114800" indent="-4572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buFontTx/>
              <a:buAutoNum type="arabicPeriod"/>
            </a:pPr>
            <a:r>
              <a:rPr lang="en-US" altLang="en-US" sz="1800" b="1">
                <a:latin typeface="Times New Roman" panose="02020603050405020304" pitchFamily="18" charset="0"/>
              </a:rPr>
              <a:t>June 28</a:t>
            </a:r>
            <a:br>
              <a:rPr lang="en-US" altLang="en-US" sz="1800" b="1">
                <a:latin typeface="Times New Roman" panose="02020603050405020304" pitchFamily="18" charset="0"/>
              </a:rPr>
            </a:br>
            <a:r>
              <a:rPr lang="en-US" altLang="en-US" sz="1800" b="1">
                <a:latin typeface="Times New Roman" panose="02020603050405020304" pitchFamily="18" charset="0"/>
              </a:rPr>
              <a:t>Assassination at Sarajevo</a:t>
            </a:r>
            <a:br>
              <a:rPr lang="en-US" altLang="en-US" sz="1800" b="1">
                <a:latin typeface="Times New Roman" panose="02020603050405020304" pitchFamily="18" charset="0"/>
              </a:rPr>
            </a:br>
            <a:endParaRPr lang="en-US" altLang="en-US" sz="1800" b="1">
              <a:latin typeface="Times New Roman" panose="02020603050405020304" pitchFamily="18" charset="0"/>
            </a:endParaRPr>
          </a:p>
          <a:p>
            <a:pPr>
              <a:spcBef>
                <a:spcPct val="50000"/>
              </a:spcBef>
              <a:buFontTx/>
              <a:buAutoNum type="arabicPeriod"/>
            </a:pPr>
            <a:r>
              <a:rPr lang="en-US" altLang="en-US" sz="1800" b="1">
                <a:latin typeface="Times New Roman" panose="02020603050405020304" pitchFamily="18" charset="0"/>
              </a:rPr>
              <a:t>July 28</a:t>
            </a:r>
            <a:br>
              <a:rPr lang="en-US" altLang="en-US" sz="1800" b="1">
                <a:latin typeface="Times New Roman" panose="02020603050405020304" pitchFamily="18" charset="0"/>
              </a:rPr>
            </a:br>
            <a:r>
              <a:rPr lang="en-US" altLang="en-US" sz="1800" b="1">
                <a:latin typeface="Times New Roman" panose="02020603050405020304" pitchFamily="18" charset="0"/>
              </a:rPr>
              <a:t>Austria-Hungary declared war on Serbia</a:t>
            </a:r>
            <a:br>
              <a:rPr lang="en-US" altLang="en-US" sz="1800" b="1">
                <a:latin typeface="Times New Roman" panose="02020603050405020304" pitchFamily="18" charset="0"/>
              </a:rPr>
            </a:br>
            <a:endParaRPr lang="en-US" altLang="en-US" sz="1800" b="1">
              <a:latin typeface="Times New Roman" panose="02020603050405020304" pitchFamily="18" charset="0"/>
            </a:endParaRPr>
          </a:p>
          <a:p>
            <a:pPr>
              <a:spcBef>
                <a:spcPct val="50000"/>
              </a:spcBef>
              <a:buFontTx/>
              <a:buAutoNum type="arabicPeriod"/>
            </a:pPr>
            <a:r>
              <a:rPr lang="en-US" altLang="en-US" sz="1800" b="1">
                <a:latin typeface="Times New Roman" panose="02020603050405020304" pitchFamily="18" charset="0"/>
              </a:rPr>
              <a:t>July 30</a:t>
            </a:r>
            <a:br>
              <a:rPr lang="en-US" altLang="en-US" sz="1800" b="1">
                <a:latin typeface="Times New Roman" panose="02020603050405020304" pitchFamily="18" charset="0"/>
              </a:rPr>
            </a:br>
            <a:r>
              <a:rPr lang="en-US" altLang="en-US" sz="1800" b="1">
                <a:latin typeface="Times New Roman" panose="02020603050405020304" pitchFamily="18" charset="0"/>
              </a:rPr>
              <a:t>Russia began mobilization</a:t>
            </a:r>
            <a:br>
              <a:rPr lang="en-US" altLang="en-US" sz="1800" b="1">
                <a:latin typeface="Times New Roman" panose="02020603050405020304" pitchFamily="18" charset="0"/>
              </a:rPr>
            </a:br>
            <a:endParaRPr lang="en-US" altLang="en-US" sz="1800" b="1">
              <a:latin typeface="Times New Roman" panose="02020603050405020304" pitchFamily="18" charset="0"/>
            </a:endParaRPr>
          </a:p>
          <a:p>
            <a:pPr>
              <a:lnSpc>
                <a:spcPct val="90000"/>
              </a:lnSpc>
              <a:spcBef>
                <a:spcPct val="50000"/>
              </a:spcBef>
            </a:pPr>
            <a:r>
              <a:rPr lang="en-US" altLang="en-US" sz="1800" b="1">
                <a:latin typeface="Times New Roman" panose="02020603050405020304" pitchFamily="18" charset="0"/>
              </a:rPr>
              <a:t>4.     August 1</a:t>
            </a:r>
            <a:br>
              <a:rPr lang="en-US" altLang="en-US" sz="1800" b="1">
                <a:latin typeface="Times New Roman" panose="02020603050405020304" pitchFamily="18" charset="0"/>
              </a:rPr>
            </a:br>
            <a:r>
              <a:rPr lang="en-US" altLang="en-US" sz="1800" b="1">
                <a:latin typeface="Times New Roman" panose="02020603050405020304" pitchFamily="18" charset="0"/>
              </a:rPr>
              <a:t>Germany declared war on Russia</a:t>
            </a:r>
          </a:p>
          <a:p>
            <a:pPr>
              <a:lnSpc>
                <a:spcPct val="150000"/>
              </a:lnSpc>
              <a:spcBef>
                <a:spcPct val="50000"/>
              </a:spcBef>
            </a:pPr>
            <a:endParaRPr lang="en-US" altLang="en-US" sz="1800" b="1">
              <a:latin typeface="Times New Roman" panose="02020603050405020304" pitchFamily="18" charset="0"/>
            </a:endParaRPr>
          </a:p>
          <a:p>
            <a:pPr>
              <a:lnSpc>
                <a:spcPct val="110000"/>
              </a:lnSpc>
              <a:spcBef>
                <a:spcPct val="50000"/>
              </a:spcBef>
            </a:pPr>
            <a:endParaRPr lang="en-US" altLang="en-US" sz="1800" b="1">
              <a:latin typeface="Times New Roman" panose="02020603050405020304" pitchFamily="18" charset="0"/>
            </a:endParaRPr>
          </a:p>
          <a:p>
            <a:pPr>
              <a:lnSpc>
                <a:spcPct val="10000"/>
              </a:lnSpc>
              <a:spcBef>
                <a:spcPct val="50000"/>
              </a:spcBef>
            </a:pPr>
            <a:endParaRPr lang="en-US" altLang="en-US" sz="1800" b="1">
              <a:latin typeface="Times New Roman" panose="02020603050405020304" pitchFamily="18" charset="0"/>
            </a:endParaRPr>
          </a:p>
        </p:txBody>
      </p:sp>
    </p:spTree>
    <p:extLst>
      <p:ext uri="{BB962C8B-B14F-4D97-AF65-F5344CB8AC3E}">
        <p14:creationId xmlns:p14="http://schemas.microsoft.com/office/powerpoint/2010/main" val="2034147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801">
                                            <p:bg/>
                                          </p:spTgt>
                                        </p:tgtEl>
                                        <p:attrNameLst>
                                          <p:attrName>style.visibility</p:attrName>
                                        </p:attrNameLst>
                                      </p:cBhvr>
                                      <p:to>
                                        <p:strVal val="visible"/>
                                      </p:to>
                                    </p:set>
                                    <p:animEffect transition="in" filter="box(in)">
                                      <p:cBhvr>
                                        <p:cTn id="7" dur="500"/>
                                        <p:tgtEl>
                                          <p:spTgt spid="3380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801">
                                            <p:txEl>
                                              <p:pRg st="0" end="0"/>
                                            </p:txEl>
                                          </p:spTgt>
                                        </p:tgtEl>
                                        <p:attrNameLst>
                                          <p:attrName>style.visibility</p:attrName>
                                        </p:attrNameLst>
                                      </p:cBhvr>
                                      <p:to>
                                        <p:strVal val="visible"/>
                                      </p:to>
                                    </p:set>
                                    <p:animEffect transition="in" filter="box(in)">
                                      <p:cBhvr>
                                        <p:cTn id="12" dur="500"/>
                                        <p:tgtEl>
                                          <p:spTgt spid="338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801">
                                            <p:txEl>
                                              <p:pRg st="1" end="1"/>
                                            </p:txEl>
                                          </p:spTgt>
                                        </p:tgtEl>
                                        <p:attrNameLst>
                                          <p:attrName>style.visibility</p:attrName>
                                        </p:attrNameLst>
                                      </p:cBhvr>
                                      <p:to>
                                        <p:strVal val="visible"/>
                                      </p:to>
                                    </p:set>
                                    <p:animEffect transition="in" filter="box(in)">
                                      <p:cBhvr>
                                        <p:cTn id="17" dur="500"/>
                                        <p:tgtEl>
                                          <p:spTgt spid="3380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801">
                                            <p:txEl>
                                              <p:pRg st="2" end="2"/>
                                            </p:txEl>
                                          </p:spTgt>
                                        </p:tgtEl>
                                        <p:attrNameLst>
                                          <p:attrName>style.visibility</p:attrName>
                                        </p:attrNameLst>
                                      </p:cBhvr>
                                      <p:to>
                                        <p:strVal val="visible"/>
                                      </p:to>
                                    </p:set>
                                    <p:animEffect transition="in" filter="box(in)">
                                      <p:cBhvr>
                                        <p:cTn id="22" dur="500"/>
                                        <p:tgtEl>
                                          <p:spTgt spid="3380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801">
                                            <p:txEl>
                                              <p:pRg st="3" end="3"/>
                                            </p:txEl>
                                          </p:spTgt>
                                        </p:tgtEl>
                                        <p:attrNameLst>
                                          <p:attrName>style.visibility</p:attrName>
                                        </p:attrNameLst>
                                      </p:cBhvr>
                                      <p:to>
                                        <p:strVal val="visible"/>
                                      </p:to>
                                    </p:set>
                                    <p:animEffect transition="in" filter="box(in)">
                                      <p:cBhvr>
                                        <p:cTn id="27" dur="500"/>
                                        <p:tgtEl>
                                          <p:spTgt spid="338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4"/>
          <p:cNvSpPr>
            <a:spLocks noChangeArrowheads="1" noChangeShapeType="1" noTextEdit="1"/>
          </p:cNvSpPr>
          <p:nvPr/>
        </p:nvSpPr>
        <p:spPr bwMode="auto">
          <a:xfrm>
            <a:off x="2057400" y="152400"/>
            <a:ext cx="8305800" cy="3810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en-US" sz="3600" b="1" kern="1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rPr>
              <a:t>ALLIANCES LEAD TO WWI</a:t>
            </a:r>
          </a:p>
        </p:txBody>
      </p:sp>
      <p:sp>
        <p:nvSpPr>
          <p:cNvPr id="25603" name="Rectangle 5"/>
          <p:cNvSpPr>
            <a:spLocks noGrp="1" noChangeArrowheads="1"/>
          </p:cNvSpPr>
          <p:nvPr>
            <p:ph type="title" idx="4294967295"/>
          </p:nvPr>
        </p:nvSpPr>
        <p:spPr>
          <a:xfrm>
            <a:off x="8763000" y="6477000"/>
            <a:ext cx="1905000" cy="152400"/>
          </a:xfrm>
        </p:spPr>
        <p:txBody>
          <a:bodyPr>
            <a:normAutofit fontScale="90000"/>
          </a:bodyPr>
          <a:lstStyle/>
          <a:p>
            <a:pPr eaLnBrk="1" hangingPunct="1"/>
            <a:r>
              <a:rPr lang="en-US" altLang="en-US" sz="1000"/>
              <a:t>alliances2</a:t>
            </a:r>
            <a:endParaRPr lang="en-US" altLang="en-US" smtClean="0"/>
          </a:p>
        </p:txBody>
      </p:sp>
      <p:pic>
        <p:nvPicPr>
          <p:cNvPr id="25604" name="Picture 6" descr="wwi s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0960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7">
            <a:hlinkClick r:id="rId3" action="ppaction://hlinksldjump"/>
          </p:cNvPr>
          <p:cNvSpPr>
            <a:spLocks noChangeArrowheads="1"/>
          </p:cNvSpPr>
          <p:nvPr/>
        </p:nvSpPr>
        <p:spPr bwMode="auto">
          <a:xfrm>
            <a:off x="7924800" y="6324600"/>
            <a:ext cx="304800" cy="304800"/>
          </a:xfrm>
          <a:prstGeom prst="sun">
            <a:avLst>
              <a:gd name="adj" fmla="val 25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latin typeface="Arial Black" panose="020B0A04020102020204" pitchFamily="34" charset="0"/>
            </a:endParaRPr>
          </a:p>
        </p:txBody>
      </p:sp>
      <p:sp>
        <p:nvSpPr>
          <p:cNvPr id="34825" name="Text Box 9"/>
          <p:cNvSpPr txBox="1">
            <a:spLocks noChangeArrowheads="1"/>
          </p:cNvSpPr>
          <p:nvPr/>
        </p:nvSpPr>
        <p:spPr bwMode="auto">
          <a:xfrm>
            <a:off x="0" y="609601"/>
            <a:ext cx="4038600" cy="4302716"/>
          </a:xfrm>
          <a:prstGeom prst="rect">
            <a:avLst/>
          </a:prstGeom>
          <a:solidFill>
            <a:schemeClr val="bg1"/>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Black" panose="020B0A04020102020204" pitchFamily="34" charset="0"/>
              </a:defRPr>
            </a:lvl1pPr>
            <a:lvl2pPr marL="914400" indent="-457200">
              <a:defRPr sz="2400">
                <a:solidFill>
                  <a:schemeClr val="tx1"/>
                </a:solidFill>
                <a:latin typeface="Arial Black" panose="020B0A04020102020204" pitchFamily="34" charset="0"/>
              </a:defRPr>
            </a:lvl2pPr>
            <a:lvl3pPr marL="1371600" indent="-457200">
              <a:defRPr sz="2400">
                <a:solidFill>
                  <a:schemeClr val="tx1"/>
                </a:solidFill>
                <a:latin typeface="Arial Black" panose="020B0A04020102020204" pitchFamily="34" charset="0"/>
              </a:defRPr>
            </a:lvl3pPr>
            <a:lvl4pPr marL="1828800" indent="-457200">
              <a:defRPr sz="2400">
                <a:solidFill>
                  <a:schemeClr val="tx1"/>
                </a:solidFill>
                <a:latin typeface="Arial Black" panose="020B0A04020102020204" pitchFamily="34" charset="0"/>
              </a:defRPr>
            </a:lvl4pPr>
            <a:lvl5pPr marL="2286000" indent="-457200">
              <a:defRPr sz="2400">
                <a:solidFill>
                  <a:schemeClr val="tx1"/>
                </a:solidFill>
                <a:latin typeface="Arial Black" panose="020B0A04020102020204" pitchFamily="34" charset="0"/>
              </a:defRPr>
            </a:lvl5pPr>
            <a:lvl6pPr marL="2743200" indent="-457200" eaLnBrk="0" fontAlgn="base" hangingPunct="0">
              <a:spcBef>
                <a:spcPct val="0"/>
              </a:spcBef>
              <a:spcAft>
                <a:spcPct val="0"/>
              </a:spcAft>
              <a:defRPr sz="2400">
                <a:solidFill>
                  <a:schemeClr val="tx1"/>
                </a:solidFill>
                <a:latin typeface="Arial Black" panose="020B0A04020102020204" pitchFamily="34" charset="0"/>
              </a:defRPr>
            </a:lvl6pPr>
            <a:lvl7pPr marL="3200400" indent="-457200" eaLnBrk="0" fontAlgn="base" hangingPunct="0">
              <a:spcBef>
                <a:spcPct val="0"/>
              </a:spcBef>
              <a:spcAft>
                <a:spcPct val="0"/>
              </a:spcAft>
              <a:defRPr sz="2400">
                <a:solidFill>
                  <a:schemeClr val="tx1"/>
                </a:solidFill>
                <a:latin typeface="Arial Black" panose="020B0A04020102020204" pitchFamily="34" charset="0"/>
              </a:defRPr>
            </a:lvl7pPr>
            <a:lvl8pPr marL="3657600" indent="-457200" eaLnBrk="0" fontAlgn="base" hangingPunct="0">
              <a:spcBef>
                <a:spcPct val="0"/>
              </a:spcBef>
              <a:spcAft>
                <a:spcPct val="0"/>
              </a:spcAft>
              <a:defRPr sz="2400">
                <a:solidFill>
                  <a:schemeClr val="tx1"/>
                </a:solidFill>
                <a:latin typeface="Arial Black" panose="020B0A04020102020204" pitchFamily="34" charset="0"/>
              </a:defRPr>
            </a:lvl8pPr>
            <a:lvl9pPr marL="4114800" indent="-4572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buFontTx/>
              <a:buAutoNum type="arabicPeriod" startAt="5"/>
            </a:pPr>
            <a:r>
              <a:rPr lang="en-US" altLang="en-US" sz="1800" b="1" dirty="0">
                <a:latin typeface="Times New Roman" panose="02020603050405020304" pitchFamily="18" charset="0"/>
              </a:rPr>
              <a:t>August 3</a:t>
            </a:r>
            <a:br>
              <a:rPr lang="en-US" altLang="en-US" sz="1800" b="1" dirty="0">
                <a:latin typeface="Times New Roman" panose="02020603050405020304" pitchFamily="18" charset="0"/>
              </a:rPr>
            </a:br>
            <a:r>
              <a:rPr lang="en-US" altLang="en-US" sz="1800" b="1" dirty="0">
                <a:latin typeface="Times New Roman" panose="02020603050405020304" pitchFamily="18" charset="0"/>
              </a:rPr>
              <a:t>Germany declared war on France</a:t>
            </a:r>
            <a:br>
              <a:rPr lang="en-US" altLang="en-US" sz="1800" b="1" dirty="0">
                <a:latin typeface="Times New Roman" panose="02020603050405020304" pitchFamily="18" charset="0"/>
              </a:rPr>
            </a:br>
            <a:endParaRPr lang="en-US" altLang="en-US" sz="1800" b="1" dirty="0">
              <a:latin typeface="Times New Roman" panose="02020603050405020304" pitchFamily="18" charset="0"/>
            </a:endParaRPr>
          </a:p>
          <a:p>
            <a:pPr>
              <a:spcBef>
                <a:spcPct val="50000"/>
              </a:spcBef>
            </a:pPr>
            <a:r>
              <a:rPr lang="en-US" altLang="en-US" sz="1800" b="1" dirty="0">
                <a:latin typeface="Times New Roman" panose="02020603050405020304" pitchFamily="18" charset="0"/>
              </a:rPr>
              <a:t>6.     August 3</a:t>
            </a:r>
            <a:br>
              <a:rPr lang="en-US" altLang="en-US" sz="1800" b="1" dirty="0">
                <a:latin typeface="Times New Roman" panose="02020603050405020304" pitchFamily="18" charset="0"/>
              </a:rPr>
            </a:br>
            <a:r>
              <a:rPr lang="en-US" altLang="en-US" sz="1800" b="1" dirty="0">
                <a:latin typeface="Times New Roman" panose="02020603050405020304" pitchFamily="18" charset="0"/>
              </a:rPr>
              <a:t>Great Britain declared war on Germany</a:t>
            </a:r>
          </a:p>
          <a:p>
            <a:pPr>
              <a:spcBef>
                <a:spcPct val="50000"/>
              </a:spcBef>
              <a:buFontTx/>
              <a:buAutoNum type="arabicPeriod" startAt="7"/>
            </a:pPr>
            <a:r>
              <a:rPr lang="en-US" altLang="en-US" sz="1800" b="1" dirty="0">
                <a:latin typeface="Times New Roman" panose="02020603050405020304" pitchFamily="18" charset="0"/>
              </a:rPr>
              <a:t>August 6</a:t>
            </a:r>
            <a:br>
              <a:rPr lang="en-US" altLang="en-US" sz="1800" b="1" dirty="0">
                <a:latin typeface="Times New Roman" panose="02020603050405020304" pitchFamily="18" charset="0"/>
              </a:rPr>
            </a:br>
            <a:r>
              <a:rPr lang="en-US" altLang="en-US" sz="1800" b="1" dirty="0">
                <a:latin typeface="Times New Roman" panose="02020603050405020304" pitchFamily="18" charset="0"/>
              </a:rPr>
              <a:t>Russia and Austria/Hungary at war.</a:t>
            </a:r>
          </a:p>
          <a:p>
            <a:pPr>
              <a:lnSpc>
                <a:spcPct val="90000"/>
              </a:lnSpc>
              <a:spcBef>
                <a:spcPct val="50000"/>
              </a:spcBef>
              <a:buFontTx/>
              <a:buAutoNum type="arabicPeriod" startAt="8"/>
            </a:pPr>
            <a:r>
              <a:rPr lang="en-US" altLang="en-US" sz="1800" b="1" dirty="0">
                <a:latin typeface="Times New Roman" panose="02020603050405020304" pitchFamily="18" charset="0"/>
              </a:rPr>
              <a:t>August 12</a:t>
            </a:r>
            <a:br>
              <a:rPr lang="en-US" altLang="en-US" sz="1800" b="1" dirty="0">
                <a:latin typeface="Times New Roman" panose="02020603050405020304" pitchFamily="18" charset="0"/>
              </a:rPr>
            </a:br>
            <a:r>
              <a:rPr lang="en-US" altLang="en-US" sz="1800" b="1" dirty="0">
                <a:latin typeface="Times New Roman" panose="02020603050405020304" pitchFamily="18" charset="0"/>
              </a:rPr>
              <a:t>Great Britain declared war on Austria/Hungary</a:t>
            </a:r>
          </a:p>
          <a:p>
            <a:pPr>
              <a:lnSpc>
                <a:spcPct val="90000"/>
              </a:lnSpc>
              <a:spcBef>
                <a:spcPct val="50000"/>
              </a:spcBef>
              <a:buFontTx/>
              <a:buAutoNum type="arabicPeriod" startAt="8"/>
            </a:pPr>
            <a:r>
              <a:rPr lang="en-US" altLang="en-US" sz="1800" b="1" dirty="0">
                <a:latin typeface="Times New Roman" panose="02020603050405020304" pitchFamily="18" charset="0"/>
                <a:hlinkClick r:id="rId4"/>
              </a:rPr>
              <a:t>Beginning of WWI in video</a:t>
            </a:r>
            <a:endParaRPr lang="en-US" altLang="en-US" sz="1800" b="1" dirty="0">
              <a:latin typeface="Times New Roman" panose="02020603050405020304" pitchFamily="18" charset="0"/>
            </a:endParaRPr>
          </a:p>
          <a:p>
            <a:pPr>
              <a:lnSpc>
                <a:spcPct val="10000"/>
              </a:lnSpc>
              <a:spcBef>
                <a:spcPct val="50000"/>
              </a:spcBef>
            </a:pPr>
            <a:endParaRPr lang="en-US" altLang="en-US" sz="1800" b="1" dirty="0">
              <a:latin typeface="Times New Roman" panose="02020603050405020304" pitchFamily="18" charset="0"/>
            </a:endParaRPr>
          </a:p>
        </p:txBody>
      </p:sp>
    </p:spTree>
    <p:extLst>
      <p:ext uri="{BB962C8B-B14F-4D97-AF65-F5344CB8AC3E}">
        <p14:creationId xmlns:p14="http://schemas.microsoft.com/office/powerpoint/2010/main" val="929687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5">
                                            <p:bg/>
                                          </p:spTgt>
                                        </p:tgtEl>
                                        <p:attrNameLst>
                                          <p:attrName>style.visibility</p:attrName>
                                        </p:attrNameLst>
                                      </p:cBhvr>
                                      <p:to>
                                        <p:strVal val="visible"/>
                                      </p:to>
                                    </p:set>
                                    <p:animEffect transition="in" filter="box(in)">
                                      <p:cBhvr>
                                        <p:cTn id="7" dur="500"/>
                                        <p:tgtEl>
                                          <p:spTgt spid="3482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5">
                                            <p:txEl>
                                              <p:pRg st="0" end="0"/>
                                            </p:txEl>
                                          </p:spTgt>
                                        </p:tgtEl>
                                        <p:attrNameLst>
                                          <p:attrName>style.visibility</p:attrName>
                                        </p:attrNameLst>
                                      </p:cBhvr>
                                      <p:to>
                                        <p:strVal val="visible"/>
                                      </p:to>
                                    </p:set>
                                    <p:animEffect transition="in" filter="box(in)">
                                      <p:cBhvr>
                                        <p:cTn id="12" dur="500"/>
                                        <p:tgtEl>
                                          <p:spTgt spid="3482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25">
                                            <p:txEl>
                                              <p:pRg st="1" end="1"/>
                                            </p:txEl>
                                          </p:spTgt>
                                        </p:tgtEl>
                                        <p:attrNameLst>
                                          <p:attrName>style.visibility</p:attrName>
                                        </p:attrNameLst>
                                      </p:cBhvr>
                                      <p:to>
                                        <p:strVal val="visible"/>
                                      </p:to>
                                    </p:set>
                                    <p:animEffect transition="in" filter="box(in)">
                                      <p:cBhvr>
                                        <p:cTn id="17" dur="500"/>
                                        <p:tgtEl>
                                          <p:spTgt spid="3482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825">
                                            <p:txEl>
                                              <p:pRg st="2" end="2"/>
                                            </p:txEl>
                                          </p:spTgt>
                                        </p:tgtEl>
                                        <p:attrNameLst>
                                          <p:attrName>style.visibility</p:attrName>
                                        </p:attrNameLst>
                                      </p:cBhvr>
                                      <p:to>
                                        <p:strVal val="visible"/>
                                      </p:to>
                                    </p:set>
                                    <p:animEffect transition="in" filter="box(in)">
                                      <p:cBhvr>
                                        <p:cTn id="22" dur="500"/>
                                        <p:tgtEl>
                                          <p:spTgt spid="3482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4825">
                                            <p:txEl>
                                              <p:pRg st="3" end="3"/>
                                            </p:txEl>
                                          </p:spTgt>
                                        </p:tgtEl>
                                        <p:attrNameLst>
                                          <p:attrName>style.visibility</p:attrName>
                                        </p:attrNameLst>
                                      </p:cBhvr>
                                      <p:to>
                                        <p:strVal val="visible"/>
                                      </p:to>
                                    </p:set>
                                    <p:animEffect transition="in" filter="box(in)">
                                      <p:cBhvr>
                                        <p:cTn id="27" dur="500"/>
                                        <p:tgtEl>
                                          <p:spTgt spid="3482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4825">
                                            <p:txEl>
                                              <p:pRg st="4" end="4"/>
                                            </p:txEl>
                                          </p:spTgt>
                                        </p:tgtEl>
                                        <p:attrNameLst>
                                          <p:attrName>style.visibility</p:attrName>
                                        </p:attrNameLst>
                                      </p:cBhvr>
                                      <p:to>
                                        <p:strVal val="visible"/>
                                      </p:to>
                                    </p:set>
                                    <p:animEffect transition="in" filter="box(in)">
                                      <p:cBhvr>
                                        <p:cTn id="32" dur="500"/>
                                        <p:tgtEl>
                                          <p:spTgt spid="348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smtClean="0"/>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 y="37563"/>
            <a:ext cx="12192000" cy="6781800"/>
          </a:xfrm>
        </p:spPr>
      </p:pic>
    </p:spTree>
    <p:extLst>
      <p:ext uri="{BB962C8B-B14F-4D97-AF65-F5344CB8AC3E}">
        <p14:creationId xmlns:p14="http://schemas.microsoft.com/office/powerpoint/2010/main" val="812354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895600" y="0"/>
            <a:ext cx="7543800" cy="1143000"/>
          </a:xfrm>
        </p:spPr>
        <p:txBody>
          <a:bodyPr/>
          <a:lstStyle/>
          <a:p>
            <a:pPr eaLnBrk="1" hangingPunct="1"/>
            <a:r>
              <a:rPr lang="en-US" altLang="en-US" smtClean="0"/>
              <a:t>Which side should the US pick?</a:t>
            </a:r>
          </a:p>
        </p:txBody>
      </p:sp>
      <p:sp>
        <p:nvSpPr>
          <p:cNvPr id="707587" name="Text Box 3"/>
          <p:cNvSpPr txBox="1">
            <a:spLocks noChangeArrowheads="1"/>
          </p:cNvSpPr>
          <p:nvPr/>
        </p:nvSpPr>
        <p:spPr bwMode="auto">
          <a:xfrm>
            <a:off x="2971800" y="1981200"/>
            <a:ext cx="3352800" cy="15696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FontTx/>
              <a:buChar char="•"/>
            </a:pPr>
            <a:r>
              <a:rPr lang="en-US" altLang="en-US" sz="2400" dirty="0">
                <a:latin typeface="Tahoma" panose="020B0604030504040204" pitchFamily="34" charset="0"/>
              </a:rPr>
              <a:t>11 million German-Americans </a:t>
            </a:r>
          </a:p>
          <a:p>
            <a:pPr eaLnBrk="1" hangingPunct="1">
              <a:spcBef>
                <a:spcPct val="0"/>
              </a:spcBef>
              <a:buClrTx/>
              <a:buFontTx/>
              <a:buChar char="•"/>
            </a:pPr>
            <a:r>
              <a:rPr lang="en-US" altLang="en-US" sz="2400" dirty="0">
                <a:latin typeface="Tahoma" panose="020B0604030504040204" pitchFamily="34" charset="0"/>
              </a:rPr>
              <a:t>Irish-Americans hated Great Britain</a:t>
            </a:r>
          </a:p>
        </p:txBody>
      </p:sp>
      <p:sp>
        <p:nvSpPr>
          <p:cNvPr id="707588" name="Text Box 4"/>
          <p:cNvSpPr txBox="1">
            <a:spLocks noChangeArrowheads="1"/>
          </p:cNvSpPr>
          <p:nvPr/>
        </p:nvSpPr>
        <p:spPr bwMode="auto">
          <a:xfrm>
            <a:off x="6477000" y="1981200"/>
            <a:ext cx="3352800" cy="23083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FontTx/>
              <a:buChar char="•"/>
            </a:pPr>
            <a:r>
              <a:rPr lang="en-US" altLang="en-US" sz="2400">
                <a:latin typeface="Tahoma" panose="020B0604030504040204" pitchFamily="34" charset="0"/>
              </a:rPr>
              <a:t>Close cultural ties </a:t>
            </a:r>
          </a:p>
          <a:p>
            <a:pPr eaLnBrk="1" hangingPunct="1">
              <a:spcBef>
                <a:spcPct val="0"/>
              </a:spcBef>
              <a:buClrTx/>
              <a:buFontTx/>
              <a:buChar char="•"/>
            </a:pPr>
            <a:r>
              <a:rPr lang="en-US" altLang="en-US" sz="2400">
                <a:latin typeface="Tahoma" panose="020B0604030504040204" pitchFamily="34" charset="0"/>
              </a:rPr>
              <a:t>Shared transatlantic cables (so censored stories)</a:t>
            </a:r>
          </a:p>
          <a:p>
            <a:pPr eaLnBrk="1" hangingPunct="1">
              <a:spcBef>
                <a:spcPct val="0"/>
              </a:spcBef>
              <a:buClrTx/>
              <a:buFontTx/>
              <a:buChar char="•"/>
            </a:pPr>
            <a:r>
              <a:rPr lang="en-US" altLang="en-US" sz="2400">
                <a:latin typeface="Tahoma" panose="020B0604030504040204" pitchFamily="34" charset="0"/>
              </a:rPr>
              <a:t>Big business loaned much $ to allies</a:t>
            </a:r>
          </a:p>
        </p:txBody>
      </p:sp>
      <p:sp>
        <p:nvSpPr>
          <p:cNvPr id="30725" name="Text Box 5"/>
          <p:cNvSpPr txBox="1">
            <a:spLocks noChangeArrowheads="1"/>
          </p:cNvSpPr>
          <p:nvPr/>
        </p:nvSpPr>
        <p:spPr bwMode="auto">
          <a:xfrm>
            <a:off x="2971800" y="1295400"/>
            <a:ext cx="26670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solidFill>
                  <a:schemeClr val="bg1"/>
                </a:solidFill>
                <a:latin typeface="KeplerRegular" pitchFamily="2" charset="0"/>
              </a:rPr>
              <a:t>Central Powers:</a:t>
            </a:r>
            <a:endParaRPr lang="en-US" altLang="en-US" sz="2400"/>
          </a:p>
        </p:txBody>
      </p:sp>
      <p:sp>
        <p:nvSpPr>
          <p:cNvPr id="30726" name="Text Box 6"/>
          <p:cNvSpPr txBox="1">
            <a:spLocks noChangeArrowheads="1"/>
          </p:cNvSpPr>
          <p:nvPr/>
        </p:nvSpPr>
        <p:spPr bwMode="auto">
          <a:xfrm>
            <a:off x="6477000" y="1295400"/>
            <a:ext cx="2667000"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solidFill>
                  <a:schemeClr val="bg1"/>
                </a:solidFill>
                <a:latin typeface="KeplerRegular" pitchFamily="2" charset="0"/>
              </a:rPr>
              <a:t>Allies:</a:t>
            </a:r>
            <a:endParaRPr lang="en-US" altLang="en-US" sz="2400"/>
          </a:p>
        </p:txBody>
      </p:sp>
      <p:graphicFrame>
        <p:nvGraphicFramePr>
          <p:cNvPr id="30727" name="Object 7"/>
          <p:cNvGraphicFramePr>
            <a:graphicFrameLocks noChangeAspect="1"/>
          </p:cNvGraphicFramePr>
          <p:nvPr/>
        </p:nvGraphicFramePr>
        <p:xfrm>
          <a:off x="3581401" y="5670550"/>
          <a:ext cx="5622925" cy="1187450"/>
        </p:xfrm>
        <a:graphic>
          <a:graphicData uri="http://schemas.openxmlformats.org/presentationml/2006/ole">
            <mc:AlternateContent xmlns:mc="http://schemas.openxmlformats.org/markup-compatibility/2006">
              <mc:Choice xmlns:v="urn:schemas-microsoft-com:vml" Requires="v">
                <p:oleObj spid="_x0000_s1026" name="Document" r:id="rId3" imgW="5629656" imgH="1188720" progId="Word.Document.8">
                  <p:embed/>
                </p:oleObj>
              </mc:Choice>
              <mc:Fallback>
                <p:oleObj name="Document" r:id="rId3" imgW="5629656" imgH="11887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1" y="5670550"/>
                        <a:ext cx="56229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8" name="Text Box 8"/>
          <p:cNvSpPr txBox="1">
            <a:spLocks noChangeArrowheads="1"/>
          </p:cNvSpPr>
          <p:nvPr/>
        </p:nvSpPr>
        <p:spPr bwMode="auto">
          <a:xfrm>
            <a:off x="3810000" y="5029200"/>
            <a:ext cx="4876800"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2400">
                <a:solidFill>
                  <a:schemeClr val="bg1"/>
                </a:solidFill>
                <a:latin typeface="KeplerRegular" pitchFamily="2" charset="0"/>
              </a:rPr>
              <a:t>US Exports to both sides:</a:t>
            </a:r>
            <a:endParaRPr lang="en-US" altLang="en-US" sz="2400"/>
          </a:p>
        </p:txBody>
      </p:sp>
    </p:spTree>
    <p:extLst>
      <p:ext uri="{BB962C8B-B14F-4D97-AF65-F5344CB8AC3E}">
        <p14:creationId xmlns:p14="http://schemas.microsoft.com/office/powerpoint/2010/main" val="3820229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7587"/>
                                        </p:tgtEl>
                                        <p:attrNameLst>
                                          <p:attrName>style.visibility</p:attrName>
                                        </p:attrNameLst>
                                      </p:cBhvr>
                                      <p:to>
                                        <p:strVal val="visible"/>
                                      </p:to>
                                    </p:set>
                                    <p:anim calcmode="lin" valueType="num">
                                      <p:cBhvr additive="base">
                                        <p:cTn id="7" dur="500" fill="hold"/>
                                        <p:tgtEl>
                                          <p:spTgt spid="707587"/>
                                        </p:tgtEl>
                                        <p:attrNameLst>
                                          <p:attrName>ppt_x</p:attrName>
                                        </p:attrNameLst>
                                      </p:cBhvr>
                                      <p:tavLst>
                                        <p:tav tm="0">
                                          <p:val>
                                            <p:strVal val="0-#ppt_w/2"/>
                                          </p:val>
                                        </p:tav>
                                        <p:tav tm="100000">
                                          <p:val>
                                            <p:strVal val="#ppt_x"/>
                                          </p:val>
                                        </p:tav>
                                      </p:tavLst>
                                    </p:anim>
                                    <p:anim calcmode="lin" valueType="num">
                                      <p:cBhvr additive="base">
                                        <p:cTn id="8" dur="500" fill="hold"/>
                                        <p:tgtEl>
                                          <p:spTgt spid="7075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7588"/>
                                        </p:tgtEl>
                                        <p:attrNameLst>
                                          <p:attrName>style.visibility</p:attrName>
                                        </p:attrNameLst>
                                      </p:cBhvr>
                                      <p:to>
                                        <p:strVal val="visible"/>
                                      </p:to>
                                    </p:set>
                                    <p:anim calcmode="lin" valueType="num">
                                      <p:cBhvr additive="base">
                                        <p:cTn id="13" dur="500" fill="hold"/>
                                        <p:tgtEl>
                                          <p:spTgt spid="707588"/>
                                        </p:tgtEl>
                                        <p:attrNameLst>
                                          <p:attrName>ppt_x</p:attrName>
                                        </p:attrNameLst>
                                      </p:cBhvr>
                                      <p:tavLst>
                                        <p:tav tm="0">
                                          <p:val>
                                            <p:strVal val="0-#ppt_w/2"/>
                                          </p:val>
                                        </p:tav>
                                        <p:tav tm="100000">
                                          <p:val>
                                            <p:strVal val="#ppt_x"/>
                                          </p:val>
                                        </p:tav>
                                      </p:tavLst>
                                    </p:anim>
                                    <p:anim calcmode="lin" valueType="num">
                                      <p:cBhvr additive="base">
                                        <p:cTn id="14" dur="500" fill="hold"/>
                                        <p:tgtEl>
                                          <p:spTgt spid="707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7" grpId="0" animBg="1" autoUpdateAnimBg="0"/>
      <p:bldP spid="70758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WWIflame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65" name="Text Box 5"/>
          <p:cNvSpPr txBox="1">
            <a:spLocks noChangeArrowheads="1"/>
          </p:cNvSpPr>
          <p:nvPr/>
        </p:nvSpPr>
        <p:spPr bwMode="auto">
          <a:xfrm>
            <a:off x="1524000" y="365125"/>
            <a:ext cx="9144000" cy="85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0000"/>
              </a:lnSpc>
              <a:spcBef>
                <a:spcPct val="50000"/>
              </a:spcBef>
              <a:buClrTx/>
              <a:buFontTx/>
              <a:buNone/>
            </a:pPr>
            <a:r>
              <a:rPr lang="en-US" altLang="en-US" sz="5400">
                <a:latin typeface="Impact" panose="020B0806030902050204" pitchFamily="34" charset="0"/>
              </a:rPr>
              <a:t>1st World War in history</a:t>
            </a:r>
          </a:p>
          <a:p>
            <a:pPr algn="ctr">
              <a:lnSpc>
                <a:spcPct val="80000"/>
              </a:lnSpc>
              <a:spcBef>
                <a:spcPct val="50000"/>
              </a:spcBef>
              <a:buClrTx/>
              <a:buFontTx/>
              <a:buChar char="•"/>
            </a:pPr>
            <a:r>
              <a:rPr lang="en-US" altLang="en-US" sz="5400" u="sng">
                <a:solidFill>
                  <a:srgbClr val="0000CC"/>
                </a:solidFill>
                <a:latin typeface="Impact" panose="020B0806030902050204" pitchFamily="34" charset="0"/>
              </a:rPr>
              <a:t>Great War</a:t>
            </a:r>
            <a:r>
              <a:rPr lang="en-US" altLang="en-US" sz="5400">
                <a:latin typeface="Impact" panose="020B0806030902050204" pitchFamily="34" charset="0"/>
              </a:rPr>
              <a:t> or </a:t>
            </a:r>
            <a:r>
              <a:rPr lang="en-US" altLang="en-US" sz="5400" u="sng">
                <a:solidFill>
                  <a:srgbClr val="CC0000"/>
                </a:solidFill>
                <a:latin typeface="Impact" panose="020B0806030902050204" pitchFamily="34" charset="0"/>
              </a:rPr>
              <a:t>War to End all War</a:t>
            </a:r>
          </a:p>
          <a:p>
            <a:pPr algn="ctr">
              <a:lnSpc>
                <a:spcPct val="80000"/>
              </a:lnSpc>
              <a:spcBef>
                <a:spcPct val="50000"/>
              </a:spcBef>
              <a:buClrTx/>
              <a:buFontTx/>
              <a:buChar char="•"/>
            </a:pPr>
            <a:r>
              <a:rPr lang="en-US" altLang="en-US" sz="5400">
                <a:latin typeface="Impact" panose="020B0806030902050204" pitchFamily="34" charset="0"/>
              </a:rPr>
              <a:t>Not called </a:t>
            </a:r>
            <a:r>
              <a:rPr lang="en-US" altLang="en-US" sz="5400" u="sng">
                <a:solidFill>
                  <a:srgbClr val="0000CC"/>
                </a:solidFill>
                <a:latin typeface="Impact" panose="020B0806030902050204" pitchFamily="34" charset="0"/>
              </a:rPr>
              <a:t>WWI</a:t>
            </a:r>
            <a:r>
              <a:rPr lang="en-US" altLang="en-US" sz="5400">
                <a:latin typeface="Impact" panose="020B0806030902050204" pitchFamily="34" charset="0"/>
              </a:rPr>
              <a:t> until after </a:t>
            </a:r>
            <a:r>
              <a:rPr lang="en-US" altLang="en-US" sz="5400" u="sng">
                <a:latin typeface="Impact" panose="020B0806030902050204" pitchFamily="34" charset="0"/>
              </a:rPr>
              <a:t>WWII</a:t>
            </a:r>
          </a:p>
          <a:p>
            <a:pPr algn="ctr">
              <a:lnSpc>
                <a:spcPct val="80000"/>
              </a:lnSpc>
              <a:spcBef>
                <a:spcPct val="50000"/>
              </a:spcBef>
              <a:buClrTx/>
              <a:buFontTx/>
              <a:buChar char="•"/>
            </a:pPr>
            <a:r>
              <a:rPr lang="en-US" altLang="en-US" sz="5400">
                <a:latin typeface="Impact" panose="020B0806030902050204" pitchFamily="34" charset="0"/>
              </a:rPr>
              <a:t>Total war</a:t>
            </a:r>
          </a:p>
          <a:p>
            <a:pPr algn="ctr">
              <a:lnSpc>
                <a:spcPct val="80000"/>
              </a:lnSpc>
              <a:spcBef>
                <a:spcPct val="50000"/>
              </a:spcBef>
              <a:buClrTx/>
              <a:buFontTx/>
              <a:buChar char="•"/>
            </a:pPr>
            <a:r>
              <a:rPr lang="en-US" altLang="en-US" sz="5400">
                <a:latin typeface="Impact" panose="020B0806030902050204" pitchFamily="34" charset="0"/>
              </a:rPr>
              <a:t>Involved </a:t>
            </a:r>
            <a:r>
              <a:rPr lang="en-US" altLang="en-US" sz="5400" u="sng">
                <a:solidFill>
                  <a:srgbClr val="CC0000"/>
                </a:solidFill>
                <a:latin typeface="Impact" panose="020B0806030902050204" pitchFamily="34" charset="0"/>
              </a:rPr>
              <a:t>60 nations</a:t>
            </a:r>
            <a:r>
              <a:rPr lang="en-US" altLang="en-US" sz="5400">
                <a:latin typeface="Impact" panose="020B0806030902050204" pitchFamily="34" charset="0"/>
              </a:rPr>
              <a:t> and 6 continents</a:t>
            </a:r>
          </a:p>
          <a:p>
            <a:pPr algn="ctr">
              <a:lnSpc>
                <a:spcPct val="80000"/>
              </a:lnSpc>
              <a:spcBef>
                <a:spcPct val="50000"/>
              </a:spcBef>
              <a:buClrTx/>
              <a:buFontTx/>
              <a:buChar char="•"/>
            </a:pPr>
            <a:endParaRPr lang="en-US" altLang="en-US" sz="5400">
              <a:latin typeface="Impact" panose="020B0806030902050204" pitchFamily="34" charset="0"/>
            </a:endParaRPr>
          </a:p>
          <a:p>
            <a:pPr algn="ctr">
              <a:lnSpc>
                <a:spcPct val="80000"/>
              </a:lnSpc>
              <a:spcBef>
                <a:spcPct val="50000"/>
              </a:spcBef>
              <a:buClrTx/>
              <a:buFontTx/>
              <a:buChar char="•"/>
            </a:pPr>
            <a:endParaRPr lang="en-US" altLang="en-US" sz="5400">
              <a:latin typeface="Impact" panose="020B0806030902050204" pitchFamily="34" charset="0"/>
            </a:endParaRPr>
          </a:p>
        </p:txBody>
      </p:sp>
    </p:spTree>
    <p:extLst>
      <p:ext uri="{BB962C8B-B14F-4D97-AF65-F5344CB8AC3E}">
        <p14:creationId xmlns:p14="http://schemas.microsoft.com/office/powerpoint/2010/main" val="3512577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6965">
                                            <p:txEl>
                                              <p:pRg st="0" end="0"/>
                                            </p:txEl>
                                          </p:spTgt>
                                        </p:tgtEl>
                                        <p:attrNameLst>
                                          <p:attrName>style.visibility</p:attrName>
                                        </p:attrNameLst>
                                      </p:cBhvr>
                                      <p:to>
                                        <p:strVal val="visible"/>
                                      </p:to>
                                    </p:set>
                                    <p:anim calcmode="lin" valueType="num">
                                      <p:cBhvr>
                                        <p:cTn id="7" dur="500" fill="hold"/>
                                        <p:tgtEl>
                                          <p:spTgt spid="29696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696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96965">
                                            <p:txEl>
                                              <p:pRg st="1" end="1"/>
                                            </p:txEl>
                                          </p:spTgt>
                                        </p:tgtEl>
                                        <p:attrNameLst>
                                          <p:attrName>style.visibility</p:attrName>
                                        </p:attrNameLst>
                                      </p:cBhvr>
                                      <p:to>
                                        <p:strVal val="visible"/>
                                      </p:to>
                                    </p:set>
                                    <p:anim calcmode="lin" valueType="num">
                                      <p:cBhvr>
                                        <p:cTn id="13" dur="500" fill="hold"/>
                                        <p:tgtEl>
                                          <p:spTgt spid="29696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9696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96965">
                                            <p:txEl>
                                              <p:pRg st="2" end="2"/>
                                            </p:txEl>
                                          </p:spTgt>
                                        </p:tgtEl>
                                        <p:attrNameLst>
                                          <p:attrName>style.visibility</p:attrName>
                                        </p:attrNameLst>
                                      </p:cBhvr>
                                      <p:to>
                                        <p:strVal val="visible"/>
                                      </p:to>
                                    </p:set>
                                    <p:anim calcmode="lin" valueType="num">
                                      <p:cBhvr>
                                        <p:cTn id="19" dur="500" fill="hold"/>
                                        <p:tgtEl>
                                          <p:spTgt spid="29696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9696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96965">
                                            <p:txEl>
                                              <p:pRg st="3" end="3"/>
                                            </p:txEl>
                                          </p:spTgt>
                                        </p:tgtEl>
                                        <p:attrNameLst>
                                          <p:attrName>style.visibility</p:attrName>
                                        </p:attrNameLst>
                                      </p:cBhvr>
                                      <p:to>
                                        <p:strVal val="visible"/>
                                      </p:to>
                                    </p:set>
                                    <p:anim calcmode="lin" valueType="num">
                                      <p:cBhvr>
                                        <p:cTn id="25" dur="500" fill="hold"/>
                                        <p:tgtEl>
                                          <p:spTgt spid="29696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9696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96965">
                                            <p:txEl>
                                              <p:pRg st="4" end="4"/>
                                            </p:txEl>
                                          </p:spTgt>
                                        </p:tgtEl>
                                        <p:attrNameLst>
                                          <p:attrName>style.visibility</p:attrName>
                                        </p:attrNameLst>
                                      </p:cBhvr>
                                      <p:to>
                                        <p:strVal val="visible"/>
                                      </p:to>
                                    </p:set>
                                    <p:anim calcmode="lin" valueType="num">
                                      <p:cBhvr>
                                        <p:cTn id="31" dur="500" fill="hold"/>
                                        <p:tgtEl>
                                          <p:spTgt spid="29696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9696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895600" y="0"/>
            <a:ext cx="7543800" cy="1143000"/>
          </a:xfrm>
        </p:spPr>
        <p:txBody>
          <a:bodyPr>
            <a:normAutofit fontScale="90000"/>
          </a:bodyPr>
          <a:lstStyle/>
          <a:p>
            <a:pPr eaLnBrk="1" hangingPunct="1"/>
            <a:r>
              <a:rPr lang="en-US" altLang="en-US" smtClean="0"/>
              <a:t>What did it take to get the US involved?</a:t>
            </a:r>
          </a:p>
        </p:txBody>
      </p:sp>
      <p:sp>
        <p:nvSpPr>
          <p:cNvPr id="31747" name="Rectangle 3"/>
          <p:cNvSpPr>
            <a:spLocks noChangeArrowheads="1"/>
          </p:cNvSpPr>
          <p:nvPr/>
        </p:nvSpPr>
        <p:spPr bwMode="auto">
          <a:xfrm>
            <a:off x="1905000" y="1219200"/>
            <a:ext cx="5638800" cy="457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en-US" altLang="en-US">
                <a:solidFill>
                  <a:schemeClr val="bg1"/>
                </a:solidFill>
              </a:rPr>
              <a:t>Blockades</a:t>
            </a:r>
            <a:r>
              <a:rPr lang="en-US" altLang="en-US"/>
              <a:t>  </a:t>
            </a:r>
          </a:p>
        </p:txBody>
      </p:sp>
      <p:sp>
        <p:nvSpPr>
          <p:cNvPr id="708612" name="Text Box 4"/>
          <p:cNvSpPr txBox="1">
            <a:spLocks noChangeArrowheads="1"/>
          </p:cNvSpPr>
          <p:nvPr/>
        </p:nvSpPr>
        <p:spPr bwMode="auto">
          <a:xfrm>
            <a:off x="7848600" y="1981200"/>
            <a:ext cx="2819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FontTx/>
              <a:buChar char="•"/>
            </a:pPr>
            <a:r>
              <a:rPr lang="en-US" altLang="en-US" sz="2400">
                <a:latin typeface="Tahoma" panose="020B0604030504040204" pitchFamily="34" charset="0"/>
              </a:rPr>
              <a:t>Lusitania torpedoed, sinking with 1200 passengers and crew (including 128 Americans)</a:t>
            </a:r>
          </a:p>
        </p:txBody>
      </p:sp>
      <p:sp>
        <p:nvSpPr>
          <p:cNvPr id="708613" name="Text Box 5"/>
          <p:cNvSpPr txBox="1">
            <a:spLocks noChangeArrowheads="1"/>
          </p:cNvSpPr>
          <p:nvPr/>
        </p:nvSpPr>
        <p:spPr bwMode="auto">
          <a:xfrm>
            <a:off x="7848600" y="4495800"/>
            <a:ext cx="2819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FontTx/>
              <a:buChar char="•"/>
            </a:pPr>
            <a:r>
              <a:rPr lang="en-US" altLang="en-US" sz="2400">
                <a:latin typeface="Tahoma" panose="020B0604030504040204" pitchFamily="34" charset="0"/>
              </a:rPr>
              <a:t>Was eventually found to be carrying 4200 cases of ammunition</a:t>
            </a:r>
          </a:p>
        </p:txBody>
      </p:sp>
      <p:sp>
        <p:nvSpPr>
          <p:cNvPr id="31750" name="Text Box 6"/>
          <p:cNvSpPr txBox="1">
            <a:spLocks noChangeArrowheads="1"/>
          </p:cNvSpPr>
          <p:nvPr/>
        </p:nvSpPr>
        <p:spPr bwMode="auto">
          <a:xfrm>
            <a:off x="2895600" y="6172200"/>
            <a:ext cx="487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1600">
                <a:latin typeface="KeplerRegular" pitchFamily="2" charset="0"/>
              </a:rPr>
              <a:t>German Propaganda Justifying Lusitania sinking</a:t>
            </a:r>
            <a:endParaRPr lang="en-US" altLang="en-US" sz="2400">
              <a:latin typeface="KeplerRegular" pitchFamily="2" charset="0"/>
            </a:endParaRPr>
          </a:p>
        </p:txBody>
      </p:sp>
      <p:pic>
        <p:nvPicPr>
          <p:cNvPr id="31751" name="Picture 7" descr="lusitanias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099" y="1828801"/>
            <a:ext cx="6638701"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919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8612"/>
                                        </p:tgtEl>
                                        <p:attrNameLst>
                                          <p:attrName>style.visibility</p:attrName>
                                        </p:attrNameLst>
                                      </p:cBhvr>
                                      <p:to>
                                        <p:strVal val="visible"/>
                                      </p:to>
                                    </p:set>
                                    <p:anim calcmode="lin" valueType="num">
                                      <p:cBhvr additive="base">
                                        <p:cTn id="7" dur="500" fill="hold"/>
                                        <p:tgtEl>
                                          <p:spTgt spid="708612"/>
                                        </p:tgtEl>
                                        <p:attrNameLst>
                                          <p:attrName>ppt_x</p:attrName>
                                        </p:attrNameLst>
                                      </p:cBhvr>
                                      <p:tavLst>
                                        <p:tav tm="0">
                                          <p:val>
                                            <p:strVal val="0-#ppt_w/2"/>
                                          </p:val>
                                        </p:tav>
                                        <p:tav tm="100000">
                                          <p:val>
                                            <p:strVal val="#ppt_x"/>
                                          </p:val>
                                        </p:tav>
                                      </p:tavLst>
                                    </p:anim>
                                    <p:anim calcmode="lin" valueType="num">
                                      <p:cBhvr additive="base">
                                        <p:cTn id="8" dur="500" fill="hold"/>
                                        <p:tgtEl>
                                          <p:spTgt spid="7086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8613"/>
                                        </p:tgtEl>
                                        <p:attrNameLst>
                                          <p:attrName>style.visibility</p:attrName>
                                        </p:attrNameLst>
                                      </p:cBhvr>
                                      <p:to>
                                        <p:strVal val="visible"/>
                                      </p:to>
                                    </p:set>
                                    <p:anim calcmode="lin" valueType="num">
                                      <p:cBhvr additive="base">
                                        <p:cTn id="13" dur="500" fill="hold"/>
                                        <p:tgtEl>
                                          <p:spTgt spid="708613"/>
                                        </p:tgtEl>
                                        <p:attrNameLst>
                                          <p:attrName>ppt_x</p:attrName>
                                        </p:attrNameLst>
                                      </p:cBhvr>
                                      <p:tavLst>
                                        <p:tav tm="0">
                                          <p:val>
                                            <p:strVal val="0-#ppt_w/2"/>
                                          </p:val>
                                        </p:tav>
                                        <p:tav tm="100000">
                                          <p:val>
                                            <p:strVal val="#ppt_x"/>
                                          </p:val>
                                        </p:tav>
                                      </p:tavLst>
                                    </p:anim>
                                    <p:anim calcmode="lin" valueType="num">
                                      <p:cBhvr additive="base">
                                        <p:cTn id="14" dur="500" fill="hold"/>
                                        <p:tgtEl>
                                          <p:spTgt spid="708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2" grpId="0" autoUpdateAnimBg="0"/>
      <p:bldP spid="70861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Lusitania</a:t>
            </a:r>
          </a:p>
        </p:txBody>
      </p:sp>
      <p:sp>
        <p:nvSpPr>
          <p:cNvPr id="32771" name="Rectangle 3"/>
          <p:cNvSpPr>
            <a:spLocks noGrp="1" noChangeArrowheads="1"/>
          </p:cNvSpPr>
          <p:nvPr>
            <p:ph type="body" idx="1"/>
          </p:nvPr>
        </p:nvSpPr>
        <p:spPr/>
        <p:txBody>
          <a:bodyPr>
            <a:normAutofit fontScale="92500" lnSpcReduction="20000"/>
          </a:bodyPr>
          <a:lstStyle/>
          <a:p>
            <a:pPr eaLnBrk="1" hangingPunct="1"/>
            <a:r>
              <a:rPr lang="en-US" altLang="en-US" sz="2800"/>
              <a:t>May 7</a:t>
            </a:r>
            <a:r>
              <a:rPr lang="en-US" altLang="en-US" sz="2800" baseline="30000"/>
              <a:t>th</a:t>
            </a:r>
            <a:r>
              <a:rPr lang="en-US" altLang="en-US" sz="2800"/>
              <a:t> 1915 - British passenger ship Lusitania enters British waters</a:t>
            </a:r>
          </a:p>
          <a:p>
            <a:pPr eaLnBrk="1" hangingPunct="1"/>
            <a:r>
              <a:rPr lang="en-US" altLang="en-US" sz="2800"/>
              <a:t>German U-boat sinks the ship killing almost all of the 1200 people on board-including 128 Americans</a:t>
            </a:r>
          </a:p>
          <a:p>
            <a:pPr eaLnBrk="1" hangingPunct="1"/>
            <a:r>
              <a:rPr lang="en-US" altLang="en-US" sz="2800"/>
              <a:t>American were outraged</a:t>
            </a:r>
          </a:p>
          <a:p>
            <a:pPr eaLnBrk="1" hangingPunct="1"/>
            <a:r>
              <a:rPr lang="en-US" altLang="en-US" sz="2800"/>
              <a:t>Another French ship called the Sussex was also sunk in 1916 killing 25 Americans.</a:t>
            </a:r>
          </a:p>
          <a:p>
            <a:pPr eaLnBrk="1" hangingPunct="1"/>
            <a:r>
              <a:rPr lang="en-US" altLang="en-US" sz="2800"/>
              <a:t>Sussex Pledge signed by Germany who agreed not to sink any merchant ships without warning</a:t>
            </a:r>
          </a:p>
        </p:txBody>
      </p:sp>
    </p:spTree>
    <p:extLst>
      <p:ext uri="{BB962C8B-B14F-4D97-AF65-F5344CB8AC3E}">
        <p14:creationId xmlns:p14="http://schemas.microsoft.com/office/powerpoint/2010/main" val="1555744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819400" y="0"/>
            <a:ext cx="7543800" cy="1143000"/>
          </a:xfrm>
        </p:spPr>
        <p:txBody>
          <a:bodyPr>
            <a:normAutofit fontScale="90000"/>
          </a:bodyPr>
          <a:lstStyle/>
          <a:p>
            <a:pPr eaLnBrk="1" hangingPunct="1"/>
            <a:r>
              <a:rPr lang="en-US" altLang="en-US" smtClean="0"/>
              <a:t>What did it take to get the US involved?</a:t>
            </a:r>
          </a:p>
        </p:txBody>
      </p:sp>
      <p:sp>
        <p:nvSpPr>
          <p:cNvPr id="33795" name="Rectangle 3"/>
          <p:cNvSpPr>
            <a:spLocks noChangeArrowheads="1"/>
          </p:cNvSpPr>
          <p:nvPr/>
        </p:nvSpPr>
        <p:spPr bwMode="auto">
          <a:xfrm>
            <a:off x="1905000" y="1219200"/>
            <a:ext cx="5638800" cy="457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 typeface="Wingdings" panose="05000000000000000000" pitchFamily="2" charset="2"/>
              <a:buNone/>
            </a:pPr>
            <a:r>
              <a:rPr lang="en-US" altLang="en-US">
                <a:solidFill>
                  <a:schemeClr val="bg1"/>
                </a:solidFill>
              </a:rPr>
              <a:t>Unlimited Submarine Warfare</a:t>
            </a:r>
            <a:r>
              <a:rPr lang="en-US" altLang="en-US"/>
              <a:t>  </a:t>
            </a:r>
          </a:p>
        </p:txBody>
      </p:sp>
      <p:sp>
        <p:nvSpPr>
          <p:cNvPr id="716804" name="Text Box 4"/>
          <p:cNvSpPr txBox="1">
            <a:spLocks noChangeArrowheads="1"/>
          </p:cNvSpPr>
          <p:nvPr/>
        </p:nvSpPr>
        <p:spPr bwMode="auto">
          <a:xfrm>
            <a:off x="7848600" y="1981200"/>
            <a:ext cx="2819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FontTx/>
              <a:buChar char="•"/>
            </a:pPr>
            <a:r>
              <a:rPr lang="en-US" altLang="en-US" sz="2400">
                <a:latin typeface="Tahoma" panose="020B0604030504040204" pitchFamily="34" charset="0"/>
              </a:rPr>
              <a:t>1917 Germany announced “unlimited submarine warfare” in the war zone</a:t>
            </a:r>
          </a:p>
        </p:txBody>
      </p:sp>
      <p:sp>
        <p:nvSpPr>
          <p:cNvPr id="716805" name="Text Box 5"/>
          <p:cNvSpPr txBox="1">
            <a:spLocks noChangeArrowheads="1"/>
          </p:cNvSpPr>
          <p:nvPr/>
        </p:nvSpPr>
        <p:spPr bwMode="auto">
          <a:xfrm>
            <a:off x="7696200" y="5029200"/>
            <a:ext cx="2819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b="1">
                <a:latin typeface="Tahoma" panose="020B0604030504040204" pitchFamily="34" charset="0"/>
              </a:rPr>
              <a:t>Why?</a:t>
            </a:r>
            <a:r>
              <a:rPr lang="en-US" altLang="en-US" sz="2400">
                <a:latin typeface="Tahoma" panose="020B0604030504040204" pitchFamily="34" charset="0"/>
              </a:rPr>
              <a:t>  Otherwise their blockade would not be successful</a:t>
            </a:r>
          </a:p>
        </p:txBody>
      </p:sp>
      <p:pic>
        <p:nvPicPr>
          <p:cNvPr id="33798" name="Picture 6" descr="germansubmari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5562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914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04"/>
                                        </p:tgtEl>
                                        <p:attrNameLst>
                                          <p:attrName>style.visibility</p:attrName>
                                        </p:attrNameLst>
                                      </p:cBhvr>
                                      <p:to>
                                        <p:strVal val="visible"/>
                                      </p:to>
                                    </p:set>
                                    <p:anim calcmode="lin" valueType="num">
                                      <p:cBhvr additive="base">
                                        <p:cTn id="7" dur="500" fill="hold"/>
                                        <p:tgtEl>
                                          <p:spTgt spid="716804"/>
                                        </p:tgtEl>
                                        <p:attrNameLst>
                                          <p:attrName>ppt_x</p:attrName>
                                        </p:attrNameLst>
                                      </p:cBhvr>
                                      <p:tavLst>
                                        <p:tav tm="0">
                                          <p:val>
                                            <p:strVal val="0-#ppt_w/2"/>
                                          </p:val>
                                        </p:tav>
                                        <p:tav tm="100000">
                                          <p:val>
                                            <p:strVal val="#ppt_x"/>
                                          </p:val>
                                        </p:tav>
                                      </p:tavLst>
                                    </p:anim>
                                    <p:anim calcmode="lin" valueType="num">
                                      <p:cBhvr additive="base">
                                        <p:cTn id="8" dur="500" fill="hold"/>
                                        <p:tgtEl>
                                          <p:spTgt spid="7168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05"/>
                                        </p:tgtEl>
                                        <p:attrNameLst>
                                          <p:attrName>style.visibility</p:attrName>
                                        </p:attrNameLst>
                                      </p:cBhvr>
                                      <p:to>
                                        <p:strVal val="visible"/>
                                      </p:to>
                                    </p:set>
                                    <p:anim calcmode="lin" valueType="num">
                                      <p:cBhvr additive="base">
                                        <p:cTn id="13" dur="500" fill="hold"/>
                                        <p:tgtEl>
                                          <p:spTgt spid="716805"/>
                                        </p:tgtEl>
                                        <p:attrNameLst>
                                          <p:attrName>ppt_x</p:attrName>
                                        </p:attrNameLst>
                                      </p:cBhvr>
                                      <p:tavLst>
                                        <p:tav tm="0">
                                          <p:val>
                                            <p:strVal val="0-#ppt_w/2"/>
                                          </p:val>
                                        </p:tav>
                                        <p:tav tm="100000">
                                          <p:val>
                                            <p:strVal val="#ppt_x"/>
                                          </p:val>
                                        </p:tav>
                                      </p:tavLst>
                                    </p:anim>
                                    <p:anim calcmode="lin" valueType="num">
                                      <p:cBhvr additive="base">
                                        <p:cTn id="14" dur="500" fill="hold"/>
                                        <p:tgtEl>
                                          <p:spTgt spid="7168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4" grpId="0" autoUpdateAnimBg="0"/>
      <p:bldP spid="71680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Zimmerman Note</a:t>
            </a:r>
          </a:p>
        </p:txBody>
      </p:sp>
      <p:sp>
        <p:nvSpPr>
          <p:cNvPr id="34819" name="Rectangle 3"/>
          <p:cNvSpPr>
            <a:spLocks noGrp="1" noChangeArrowheads="1"/>
          </p:cNvSpPr>
          <p:nvPr>
            <p:ph sz="half" idx="1"/>
          </p:nvPr>
        </p:nvSpPr>
        <p:spPr/>
        <p:txBody>
          <a:bodyPr>
            <a:normAutofit fontScale="92500" lnSpcReduction="20000"/>
          </a:bodyPr>
          <a:lstStyle/>
          <a:p>
            <a:pPr eaLnBrk="1" hangingPunct="1"/>
            <a:r>
              <a:rPr lang="en-US" altLang="en-US" sz="2000"/>
              <a:t>German official Arthur Zimmerman sends a telegraph to Mexico asking Mexico to become an ally of Germany in a war with the U.S. </a:t>
            </a:r>
          </a:p>
          <a:p>
            <a:pPr eaLnBrk="1" hangingPunct="1"/>
            <a:endParaRPr lang="en-US" altLang="en-US" sz="2000"/>
          </a:p>
          <a:p>
            <a:pPr eaLnBrk="1" hangingPunct="1"/>
            <a:r>
              <a:rPr lang="en-US" altLang="en-US" sz="2000"/>
              <a:t>Germany promised Mexico would regain its lost territory of Texas, Arizona, &amp; New Mexico after the war</a:t>
            </a:r>
          </a:p>
          <a:p>
            <a:pPr eaLnBrk="1" hangingPunct="1"/>
            <a:endParaRPr lang="en-US" altLang="en-US" sz="2000"/>
          </a:p>
          <a:p>
            <a:pPr eaLnBrk="1" hangingPunct="1"/>
            <a:r>
              <a:rPr lang="en-US" altLang="en-US" sz="2000"/>
              <a:t>Contents of note were leaked to American newspapers </a:t>
            </a:r>
          </a:p>
          <a:p>
            <a:pPr eaLnBrk="1" hangingPunct="1">
              <a:buFont typeface="Wingdings" panose="05000000000000000000" pitchFamily="2" charset="2"/>
              <a:buNone/>
            </a:pPr>
            <a:endParaRPr lang="en-US" altLang="en-US" sz="2800"/>
          </a:p>
        </p:txBody>
      </p:sp>
      <p:sp>
        <p:nvSpPr>
          <p:cNvPr id="34820" name="Content Placeholder 1"/>
          <p:cNvSpPr>
            <a:spLocks noGrp="1"/>
          </p:cNvSpPr>
          <p:nvPr>
            <p:ph sz="half" idx="2"/>
          </p:nvPr>
        </p:nvSpPr>
        <p:spPr/>
        <p:txBody>
          <a:bodyPr>
            <a:normAutofit fontScale="92500" lnSpcReduction="20000"/>
          </a:bodyPr>
          <a:lstStyle/>
          <a:p>
            <a:endParaRPr lang="en-US" altLang="en-US" smtClean="0"/>
          </a:p>
        </p:txBody>
      </p:sp>
      <p:pic>
        <p:nvPicPr>
          <p:cNvPr id="34821" name="Picture 5" descr="ww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344" y="1955442"/>
            <a:ext cx="4879846"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426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962400" y="228600"/>
            <a:ext cx="6400800" cy="457200"/>
          </a:xfrm>
        </p:spPr>
        <p:txBody>
          <a:bodyPr/>
          <a:lstStyle/>
          <a:p>
            <a:pPr algn="l" eaLnBrk="1" hangingPunct="1"/>
            <a:r>
              <a:rPr lang="en-US" altLang="en-US" sz="2000"/>
              <a:t>Cartoon about the Zimmerman telegram, March 1917</a:t>
            </a:r>
            <a:endParaRPr lang="en-US" altLang="en-US" smtClean="0"/>
          </a:p>
        </p:txBody>
      </p:sp>
      <p:pic>
        <p:nvPicPr>
          <p:cNvPr id="35843" name="Picture 3" descr="worldwarizimme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93" y="685800"/>
            <a:ext cx="1035890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50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p:nvPr>
        </p:nvSpPr>
        <p:spPr/>
        <p:txBody>
          <a:bodyPr/>
          <a:lstStyle/>
          <a:p>
            <a:r>
              <a:rPr lang="en-US" altLang="en-US" smtClean="0"/>
              <a:t>Translation</a:t>
            </a:r>
          </a:p>
        </p:txBody>
      </p:sp>
      <p:sp>
        <p:nvSpPr>
          <p:cNvPr id="37891" name="Content Placeholder 6"/>
          <p:cNvSpPr>
            <a:spLocks noGrp="1"/>
          </p:cNvSpPr>
          <p:nvPr>
            <p:ph idx="1"/>
          </p:nvPr>
        </p:nvSpPr>
        <p:spPr/>
        <p:txBody>
          <a:bodyPr/>
          <a:lstStyle/>
          <a:p>
            <a:r>
              <a:rPr lang="en-US" altLang="en-US" sz="1800"/>
              <a:t>"We intend to begin on the first of February unrestricted submarine warfare. We shall endeavor in spite of this to keep the United States of America neutral. In the event of this not succeeding, we make Mexico a proposal of alliance on the following basis: make war together, make peace together, generous financial support and an understanding on our part that Mexico is to reconquer the lost territory in Texas, New Mexico, and Arizona. The settlement in detail is left to you. You will inform the President of the above most secretly as soon as the outbreak of war with the United States of America is certain and add the suggestion that he should, on his own initiative, invite Japan to immediate adherence and at the same time mediate between Japan and ourselves. Please call the President's attention to the fact that the ruthless employment of our submarines now offers the prospect of compelling England in a few months to make peace." Signed, ZIMMERMANN</a:t>
            </a:r>
          </a:p>
        </p:txBody>
      </p:sp>
    </p:spTree>
    <p:extLst>
      <p:ext uri="{BB962C8B-B14F-4D97-AF65-F5344CB8AC3E}">
        <p14:creationId xmlns:p14="http://schemas.microsoft.com/office/powerpoint/2010/main" val="2826290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971800" y="381000"/>
            <a:ext cx="7543800" cy="1143000"/>
          </a:xfrm>
        </p:spPr>
        <p:txBody>
          <a:bodyPr/>
          <a:lstStyle/>
          <a:p>
            <a:pPr eaLnBrk="1" hangingPunct="1"/>
            <a:r>
              <a:rPr lang="en-US" altLang="en-US" smtClean="0"/>
              <a:t>April 6, 1917 U.S Declares War</a:t>
            </a:r>
          </a:p>
        </p:txBody>
      </p:sp>
      <p:pic>
        <p:nvPicPr>
          <p:cNvPr id="43011" name="Picture 4" descr="wardecla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83" y="1305059"/>
            <a:ext cx="1134092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33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4"/>
          <p:cNvSpPr>
            <a:spLocks noGrp="1" noChangeArrowheads="1"/>
          </p:cNvSpPr>
          <p:nvPr>
            <p:ph type="title"/>
          </p:nvPr>
        </p:nvSpPr>
        <p:spPr>
          <a:xfrm>
            <a:off x="3581400" y="152400"/>
            <a:ext cx="6705600" cy="838200"/>
          </a:xfrm>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a:bodyPr>
          <a:lstStyle/>
          <a:p>
            <a:pPr>
              <a:defRPr/>
            </a:pPr>
            <a:r>
              <a:rPr lang="en-US" sz="4000" b="1">
                <a:solidFill>
                  <a:schemeClr val="accent2"/>
                </a:solidFill>
                <a:effectLst>
                  <a:outerShdw blurRad="38100" dist="38100" dir="2700000" algn="tl">
                    <a:srgbClr val="000000"/>
                  </a:outerShdw>
                </a:effectLst>
                <a:latin typeface="Eurostile" pitchFamily="34" charset="0"/>
              </a:rPr>
              <a:t>1917 – Selective Service Act</a:t>
            </a:r>
          </a:p>
        </p:txBody>
      </p:sp>
      <p:sp>
        <p:nvSpPr>
          <p:cNvPr id="220165" name="Rectangle 5"/>
          <p:cNvSpPr>
            <a:spLocks noChangeArrowheads="1"/>
          </p:cNvSpPr>
          <p:nvPr/>
        </p:nvSpPr>
        <p:spPr bwMode="auto">
          <a:xfrm>
            <a:off x="3505200" y="1295400"/>
            <a:ext cx="69342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marL="796925" indent="-674688">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1314450" indent="-285750">
              <a:spcBef>
                <a:spcPct val="20000"/>
              </a:spcBef>
              <a:buSzPct val="95000"/>
              <a:buChar char="–"/>
              <a:defRPr sz="2800">
                <a:solidFill>
                  <a:schemeClr val="tx1"/>
                </a:solidFill>
                <a:latin typeface="Times New Roman" panose="02020603050405020304" pitchFamily="18" charset="0"/>
              </a:defRPr>
            </a:lvl2pPr>
            <a:lvl3pPr marL="1657350" indent="-228600">
              <a:spcBef>
                <a:spcPct val="20000"/>
              </a:spcBef>
              <a:buChar char="•"/>
              <a:defRPr sz="2400">
                <a:solidFill>
                  <a:schemeClr val="tx1"/>
                </a:solidFill>
                <a:latin typeface="Times New Roman" panose="02020603050405020304" pitchFamily="18" charset="0"/>
              </a:defRPr>
            </a:lvl3pPr>
            <a:lvl4pPr marL="2000250" indent="-228600">
              <a:spcBef>
                <a:spcPct val="20000"/>
              </a:spcBef>
              <a:buChar char="–"/>
              <a:defRPr sz="2000">
                <a:solidFill>
                  <a:schemeClr val="tx1"/>
                </a:solidFill>
                <a:latin typeface="Times New Roman" panose="02020603050405020304" pitchFamily="18" charset="0"/>
              </a:defRPr>
            </a:lvl4pPr>
            <a:lvl5pPr marL="2343150" indent="-228600">
              <a:spcBef>
                <a:spcPct val="20000"/>
              </a:spcBef>
              <a:buChar char="•"/>
              <a:defRPr sz="2000">
                <a:solidFill>
                  <a:schemeClr val="tx1"/>
                </a:solidFill>
                <a:latin typeface="Times New Roman" panose="02020603050405020304" pitchFamily="18" charset="0"/>
              </a:defRPr>
            </a:lvl5pPr>
            <a:lvl6pPr marL="280035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5755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1475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7195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Clr>
                <a:srgbClr val="CC3300"/>
              </a:buClr>
              <a:buSzPct val="150000"/>
              <a:buFont typeface="Aeroplanes" pitchFamily="2" charset="0"/>
              <a:buBlip>
                <a:blip r:embed="rId2"/>
              </a:buBlip>
            </a:pPr>
            <a:r>
              <a:rPr lang="en-US" altLang="en-US" sz="2800" b="1">
                <a:latin typeface="Comic Sans MS" panose="030F0702030302020204" pitchFamily="66" charset="0"/>
              </a:rPr>
              <a:t>24,000,000 men registered for  </a:t>
            </a:r>
            <a:br>
              <a:rPr lang="en-US" altLang="en-US" sz="2800" b="1">
                <a:latin typeface="Comic Sans MS" panose="030F0702030302020204" pitchFamily="66" charset="0"/>
              </a:rPr>
            </a:br>
            <a:r>
              <a:rPr lang="en-US" altLang="en-US" sz="2800" b="1">
                <a:latin typeface="Comic Sans MS" panose="030F0702030302020204" pitchFamily="66" charset="0"/>
              </a:rPr>
              <a:t>the draft by the end of 1918.</a:t>
            </a:r>
            <a:br>
              <a:rPr lang="en-US" altLang="en-US" sz="2800" b="1">
                <a:latin typeface="Comic Sans MS" panose="030F0702030302020204" pitchFamily="66" charset="0"/>
              </a:rPr>
            </a:br>
            <a:endParaRPr lang="en-US" altLang="en-US" sz="2800" b="1">
              <a:latin typeface="Comic Sans MS" panose="030F0702030302020204" pitchFamily="66" charset="0"/>
            </a:endParaRPr>
          </a:p>
          <a:p>
            <a:pPr>
              <a:lnSpc>
                <a:spcPct val="90000"/>
              </a:lnSpc>
              <a:buClr>
                <a:srgbClr val="CC3300"/>
              </a:buClr>
              <a:buSzPct val="150000"/>
              <a:buFont typeface="Aeroplanes" pitchFamily="2" charset="0"/>
              <a:buBlip>
                <a:blip r:embed="rId2"/>
              </a:buBlip>
            </a:pPr>
            <a:r>
              <a:rPr lang="en-US" altLang="en-US" sz="2800" b="1">
                <a:latin typeface="Comic Sans MS" panose="030F0702030302020204" pitchFamily="66" charset="0"/>
              </a:rPr>
              <a:t>4,800,000 men served in WW1 </a:t>
            </a:r>
            <a:br>
              <a:rPr lang="en-US" altLang="en-US" sz="2800" b="1">
                <a:latin typeface="Comic Sans MS" panose="030F0702030302020204" pitchFamily="66" charset="0"/>
              </a:rPr>
            </a:br>
            <a:r>
              <a:rPr lang="en-US" altLang="en-US" sz="2800" b="1">
                <a:latin typeface="Comic Sans MS" panose="030F0702030302020204" pitchFamily="66" charset="0"/>
              </a:rPr>
              <a:t>(2,000,000 saw active combat). </a:t>
            </a:r>
            <a:br>
              <a:rPr lang="en-US" altLang="en-US" sz="2800" b="1">
                <a:latin typeface="Comic Sans MS" panose="030F0702030302020204" pitchFamily="66" charset="0"/>
              </a:rPr>
            </a:br>
            <a:endParaRPr lang="en-US" altLang="en-US" sz="2800" b="1">
              <a:latin typeface="Comic Sans MS" panose="030F0702030302020204" pitchFamily="66" charset="0"/>
            </a:endParaRPr>
          </a:p>
          <a:p>
            <a:pPr>
              <a:lnSpc>
                <a:spcPct val="90000"/>
              </a:lnSpc>
              <a:buClr>
                <a:srgbClr val="CC3300"/>
              </a:buClr>
              <a:buSzPct val="150000"/>
              <a:buFont typeface="Aeroplanes" pitchFamily="2" charset="0"/>
              <a:buBlip>
                <a:blip r:embed="rId2"/>
              </a:buBlip>
            </a:pPr>
            <a:r>
              <a:rPr lang="en-US" altLang="en-US" sz="2800" b="1">
                <a:latin typeface="Comic Sans MS" panose="030F0702030302020204" pitchFamily="66" charset="0"/>
              </a:rPr>
              <a:t>400,000 African-Americans</a:t>
            </a:r>
            <a:br>
              <a:rPr lang="en-US" altLang="en-US" sz="2800" b="1">
                <a:latin typeface="Comic Sans MS" panose="030F0702030302020204" pitchFamily="66" charset="0"/>
              </a:rPr>
            </a:br>
            <a:r>
              <a:rPr lang="en-US" altLang="en-US" sz="2800" b="1">
                <a:latin typeface="Comic Sans MS" panose="030F0702030302020204" pitchFamily="66" charset="0"/>
              </a:rPr>
              <a:t>served in segregated units.</a:t>
            </a:r>
            <a:br>
              <a:rPr lang="en-US" altLang="en-US" sz="2800" b="1">
                <a:latin typeface="Comic Sans MS" panose="030F0702030302020204" pitchFamily="66" charset="0"/>
              </a:rPr>
            </a:br>
            <a:endParaRPr lang="en-US" altLang="en-US" sz="2800" b="1">
              <a:latin typeface="Comic Sans MS" panose="030F0702030302020204" pitchFamily="66" charset="0"/>
            </a:endParaRPr>
          </a:p>
          <a:p>
            <a:pPr>
              <a:lnSpc>
                <a:spcPct val="90000"/>
              </a:lnSpc>
              <a:buClr>
                <a:srgbClr val="CC3300"/>
              </a:buClr>
              <a:buSzPct val="150000"/>
              <a:buFont typeface="Aeroplanes" pitchFamily="2" charset="0"/>
              <a:buBlip>
                <a:blip r:embed="rId2"/>
              </a:buBlip>
            </a:pPr>
            <a:r>
              <a:rPr lang="en-US" altLang="en-US" sz="2800" b="1">
                <a:latin typeface="Comic Sans MS" panose="030F0702030302020204" pitchFamily="66" charset="0"/>
              </a:rPr>
              <a:t>15,000 Native-Americans served </a:t>
            </a:r>
            <a:br>
              <a:rPr lang="en-US" altLang="en-US" sz="2800" b="1">
                <a:latin typeface="Comic Sans MS" panose="030F0702030302020204" pitchFamily="66" charset="0"/>
              </a:rPr>
            </a:br>
            <a:r>
              <a:rPr lang="en-US" altLang="en-US" sz="2800" b="1">
                <a:latin typeface="Comic Sans MS" panose="030F0702030302020204" pitchFamily="66" charset="0"/>
              </a:rPr>
              <a:t>as scouts, messengers, and  </a:t>
            </a:r>
            <a:br>
              <a:rPr lang="en-US" altLang="en-US" sz="2800" b="1">
                <a:latin typeface="Comic Sans MS" panose="030F0702030302020204" pitchFamily="66" charset="0"/>
              </a:rPr>
            </a:br>
            <a:r>
              <a:rPr lang="en-US" altLang="en-US" sz="2800" b="1">
                <a:latin typeface="Comic Sans MS" panose="030F0702030302020204" pitchFamily="66" charset="0"/>
              </a:rPr>
              <a:t>snipers in non-segregated units.</a:t>
            </a:r>
          </a:p>
        </p:txBody>
      </p:sp>
    </p:spTree>
    <p:extLst>
      <p:ext uri="{BB962C8B-B14F-4D97-AF65-F5344CB8AC3E}">
        <p14:creationId xmlns:p14="http://schemas.microsoft.com/office/powerpoint/2010/main" val="1683496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0165">
                                            <p:txEl>
                                              <p:pRg st="0" end="0"/>
                                            </p:txEl>
                                          </p:spTgt>
                                        </p:tgtEl>
                                        <p:attrNameLst>
                                          <p:attrName>style.visibility</p:attrName>
                                        </p:attrNameLst>
                                      </p:cBhvr>
                                      <p:to>
                                        <p:strVal val="visible"/>
                                      </p:to>
                                    </p:set>
                                    <p:animEffect transition="in" filter="fade">
                                      <p:cBhvr>
                                        <p:cTn id="7" dur="500"/>
                                        <p:tgtEl>
                                          <p:spTgt spid="2201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0165">
                                            <p:txEl>
                                              <p:pRg st="1" end="1"/>
                                            </p:txEl>
                                          </p:spTgt>
                                        </p:tgtEl>
                                        <p:attrNameLst>
                                          <p:attrName>style.visibility</p:attrName>
                                        </p:attrNameLst>
                                      </p:cBhvr>
                                      <p:to>
                                        <p:strVal val="visible"/>
                                      </p:to>
                                    </p:set>
                                    <p:animEffect transition="in" filter="fade">
                                      <p:cBhvr>
                                        <p:cTn id="12" dur="500"/>
                                        <p:tgtEl>
                                          <p:spTgt spid="2201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0165">
                                            <p:txEl>
                                              <p:pRg st="2" end="2"/>
                                            </p:txEl>
                                          </p:spTgt>
                                        </p:tgtEl>
                                        <p:attrNameLst>
                                          <p:attrName>style.visibility</p:attrName>
                                        </p:attrNameLst>
                                      </p:cBhvr>
                                      <p:to>
                                        <p:strVal val="visible"/>
                                      </p:to>
                                    </p:set>
                                    <p:animEffect transition="in" filter="fade">
                                      <p:cBhvr>
                                        <p:cTn id="17" dur="500"/>
                                        <p:tgtEl>
                                          <p:spTgt spid="22016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0165">
                                            <p:txEl>
                                              <p:pRg st="3" end="3"/>
                                            </p:txEl>
                                          </p:spTgt>
                                        </p:tgtEl>
                                        <p:attrNameLst>
                                          <p:attrName>style.visibility</p:attrName>
                                        </p:attrNameLst>
                                      </p:cBhvr>
                                      <p:to>
                                        <p:strVal val="visible"/>
                                      </p:to>
                                    </p:set>
                                    <p:animEffect transition="in" filter="fade">
                                      <p:cBhvr>
                                        <p:cTn id="22" dur="500"/>
                                        <p:tgtEl>
                                          <p:spTgt spid="2201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2" name="Rectangle 6"/>
          <p:cNvSpPr>
            <a:spLocks noGrp="1" noChangeArrowheads="1"/>
          </p:cNvSpPr>
          <p:nvPr>
            <p:ph type="title"/>
          </p:nvPr>
        </p:nvSpPr>
        <p:spPr>
          <a:xfrm>
            <a:off x="1279302" y="0"/>
            <a:ext cx="7086600" cy="701675"/>
          </a:xfrm>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a:bodyPr>
          <a:lstStyle/>
          <a:p>
            <a:pPr>
              <a:defRPr/>
            </a:pPr>
            <a:r>
              <a:rPr lang="en-US" b="1" dirty="0">
                <a:solidFill>
                  <a:schemeClr val="accent2"/>
                </a:solidFill>
                <a:effectLst>
                  <a:outerShdw blurRad="38100" dist="38100" dir="2700000" algn="tl">
                    <a:srgbClr val="000000"/>
                  </a:outerShdw>
                </a:effectLst>
                <a:latin typeface="Eurostile" pitchFamily="34" charset="0"/>
              </a:rPr>
              <a:t>Council of National Defense</a:t>
            </a:r>
          </a:p>
        </p:txBody>
      </p:sp>
      <p:sp>
        <p:nvSpPr>
          <p:cNvPr id="142343" name="Rectangle 7"/>
          <p:cNvSpPr>
            <a:spLocks noChangeArrowheads="1"/>
          </p:cNvSpPr>
          <p:nvPr/>
        </p:nvSpPr>
        <p:spPr bwMode="auto">
          <a:xfrm>
            <a:off x="1107583" y="930276"/>
            <a:ext cx="9331817" cy="5546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a:lstStyle>
            <a:lvl1pPr marL="633413" indent="-633413">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1196975" indent="-285750">
              <a:spcBef>
                <a:spcPct val="20000"/>
              </a:spcBef>
              <a:buSzPct val="95000"/>
              <a:buChar char="–"/>
              <a:defRPr sz="2800">
                <a:solidFill>
                  <a:schemeClr val="tx1"/>
                </a:solidFill>
                <a:latin typeface="Times New Roman" panose="02020603050405020304" pitchFamily="18" charset="0"/>
              </a:defRPr>
            </a:lvl2pPr>
            <a:lvl3pPr marL="1539875" indent="-228600">
              <a:spcBef>
                <a:spcPct val="20000"/>
              </a:spcBef>
              <a:buChar char="•"/>
              <a:defRPr sz="2400">
                <a:solidFill>
                  <a:schemeClr val="tx1"/>
                </a:solidFill>
                <a:latin typeface="Times New Roman" panose="02020603050405020304" pitchFamily="18" charset="0"/>
              </a:defRPr>
            </a:lvl3pPr>
            <a:lvl4pPr marL="1882775" indent="-228600">
              <a:spcBef>
                <a:spcPct val="20000"/>
              </a:spcBef>
              <a:buChar char="–"/>
              <a:defRPr sz="2000">
                <a:solidFill>
                  <a:schemeClr val="tx1"/>
                </a:solidFill>
                <a:latin typeface="Times New Roman" panose="02020603050405020304" pitchFamily="18" charset="0"/>
              </a:defRPr>
            </a:lvl4pPr>
            <a:lvl5pPr marL="2225675" indent="-228600">
              <a:spcBef>
                <a:spcPct val="20000"/>
              </a:spcBef>
              <a:buChar char="•"/>
              <a:defRPr sz="2000">
                <a:solidFill>
                  <a:schemeClr val="tx1"/>
                </a:solidFill>
                <a:latin typeface="Times New Roman" panose="02020603050405020304" pitchFamily="18" charset="0"/>
              </a:defRPr>
            </a:lvl5pPr>
            <a:lvl6pPr marL="2682875"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140075"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97275"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054475"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rgbClr val="CC3300"/>
              </a:buClr>
              <a:buSzPct val="150000"/>
              <a:buFont typeface="Aeroplanes" pitchFamily="2" charset="0"/>
              <a:buBlip>
                <a:blip r:embed="rId2"/>
              </a:buBlip>
            </a:pPr>
            <a:r>
              <a:rPr lang="en-US" altLang="en-US" sz="2700" b="1" dirty="0">
                <a:latin typeface="Comic Sans MS" panose="030F0702030302020204" pitchFamily="66" charset="0"/>
              </a:rPr>
              <a:t>War Industries Board – </a:t>
            </a:r>
            <a:br>
              <a:rPr lang="en-US" altLang="en-US" sz="2700" b="1" dirty="0">
                <a:latin typeface="Comic Sans MS" panose="030F0702030302020204" pitchFamily="66" charset="0"/>
              </a:rPr>
            </a:br>
            <a:r>
              <a:rPr lang="en-US" altLang="en-US" sz="2700" b="1" dirty="0">
                <a:latin typeface="Comic Sans MS" panose="030F0702030302020204" pitchFamily="66" charset="0"/>
              </a:rPr>
              <a:t>     Bernard Baruch</a:t>
            </a:r>
            <a:br>
              <a:rPr lang="en-US" altLang="en-US" sz="2700" b="1" dirty="0">
                <a:latin typeface="Comic Sans MS" panose="030F0702030302020204" pitchFamily="66" charset="0"/>
              </a:rPr>
            </a:br>
            <a:endParaRPr lang="en-US" altLang="en-US" sz="2700" b="1" dirty="0">
              <a:latin typeface="Comic Sans MS" panose="030F0702030302020204" pitchFamily="66" charset="0"/>
            </a:endParaRPr>
          </a:p>
          <a:p>
            <a:pPr>
              <a:buClr>
                <a:srgbClr val="CC3300"/>
              </a:buClr>
              <a:buSzPct val="150000"/>
              <a:buFont typeface="Aeroplanes" pitchFamily="2" charset="0"/>
              <a:buBlip>
                <a:blip r:embed="rId2"/>
              </a:buBlip>
            </a:pPr>
            <a:r>
              <a:rPr lang="en-US" altLang="en-US" sz="2700" b="1" dirty="0">
                <a:latin typeface="Comic Sans MS" panose="030F0702030302020204" pitchFamily="66" charset="0"/>
              </a:rPr>
              <a:t>Food Administration – </a:t>
            </a:r>
            <a:br>
              <a:rPr lang="en-US" altLang="en-US" sz="2700" b="1" dirty="0">
                <a:latin typeface="Comic Sans MS" panose="030F0702030302020204" pitchFamily="66" charset="0"/>
              </a:rPr>
            </a:br>
            <a:r>
              <a:rPr lang="en-US" altLang="en-US" sz="2700" b="1" dirty="0">
                <a:latin typeface="Comic Sans MS" panose="030F0702030302020204" pitchFamily="66" charset="0"/>
              </a:rPr>
              <a:t>     Herbert Hoover</a:t>
            </a:r>
            <a:br>
              <a:rPr lang="en-US" altLang="en-US" sz="2700" b="1" dirty="0">
                <a:latin typeface="Comic Sans MS" panose="030F0702030302020204" pitchFamily="66" charset="0"/>
              </a:rPr>
            </a:br>
            <a:endParaRPr lang="en-US" altLang="en-US" sz="2700" b="1" dirty="0">
              <a:latin typeface="Comic Sans MS" panose="030F0702030302020204" pitchFamily="66" charset="0"/>
            </a:endParaRPr>
          </a:p>
          <a:p>
            <a:pPr>
              <a:buClr>
                <a:srgbClr val="CC3300"/>
              </a:buClr>
              <a:buSzPct val="150000"/>
              <a:buFont typeface="Aeroplanes" pitchFamily="2" charset="0"/>
              <a:buBlip>
                <a:blip r:embed="rId2"/>
              </a:buBlip>
            </a:pPr>
            <a:r>
              <a:rPr lang="en-US" altLang="en-US" sz="2700" b="1" dirty="0">
                <a:latin typeface="Comic Sans MS" panose="030F0702030302020204" pitchFamily="66" charset="0"/>
              </a:rPr>
              <a:t>Railroad Administration – </a:t>
            </a:r>
            <a:br>
              <a:rPr lang="en-US" altLang="en-US" sz="2700" b="1" dirty="0">
                <a:latin typeface="Comic Sans MS" panose="030F0702030302020204" pitchFamily="66" charset="0"/>
              </a:rPr>
            </a:br>
            <a:r>
              <a:rPr lang="en-US" altLang="en-US" sz="2700" b="1" dirty="0">
                <a:latin typeface="Comic Sans MS" panose="030F0702030302020204" pitchFamily="66" charset="0"/>
              </a:rPr>
              <a:t>     William McAdoo</a:t>
            </a:r>
            <a:br>
              <a:rPr lang="en-US" altLang="en-US" sz="2700" b="1" dirty="0">
                <a:latin typeface="Comic Sans MS" panose="030F0702030302020204" pitchFamily="66" charset="0"/>
              </a:rPr>
            </a:br>
            <a:endParaRPr lang="en-US" altLang="en-US" sz="2700" b="1" dirty="0">
              <a:latin typeface="Comic Sans MS" panose="030F0702030302020204" pitchFamily="66" charset="0"/>
            </a:endParaRPr>
          </a:p>
          <a:p>
            <a:pPr>
              <a:buClr>
                <a:srgbClr val="CC3300"/>
              </a:buClr>
              <a:buSzPct val="150000"/>
              <a:buFont typeface="Aeroplanes" pitchFamily="2" charset="0"/>
              <a:buBlip>
                <a:blip r:embed="rId2"/>
              </a:buBlip>
            </a:pPr>
            <a:r>
              <a:rPr lang="en-US" altLang="en-US" sz="2700" b="1" dirty="0">
                <a:latin typeface="Comic Sans MS" panose="030F0702030302020204" pitchFamily="66" charset="0"/>
              </a:rPr>
              <a:t>National War Labor Board – </a:t>
            </a:r>
            <a:br>
              <a:rPr lang="en-US" altLang="en-US" sz="2700" b="1" dirty="0">
                <a:latin typeface="Comic Sans MS" panose="030F0702030302020204" pitchFamily="66" charset="0"/>
              </a:rPr>
            </a:br>
            <a:r>
              <a:rPr lang="en-US" altLang="en-US" sz="2700" b="1" dirty="0">
                <a:latin typeface="Comic Sans MS" panose="030F0702030302020204" pitchFamily="66" charset="0"/>
              </a:rPr>
              <a:t>     W. </a:t>
            </a:r>
            <a:r>
              <a:rPr lang="en-US" altLang="en-US" sz="2700" b="1" dirty="0" err="1">
                <a:latin typeface="Comic Sans MS" panose="030F0702030302020204" pitchFamily="66" charset="0"/>
              </a:rPr>
              <a:t>H.Taft</a:t>
            </a:r>
            <a:r>
              <a:rPr lang="en-US" altLang="en-US" sz="2700" b="1" dirty="0">
                <a:latin typeface="Comic Sans MS" panose="030F0702030302020204" pitchFamily="66" charset="0"/>
              </a:rPr>
              <a:t> &amp; Frank P. Walsh</a:t>
            </a:r>
          </a:p>
        </p:txBody>
      </p:sp>
    </p:spTree>
    <p:extLst>
      <p:ext uri="{BB962C8B-B14F-4D97-AF65-F5344CB8AC3E}">
        <p14:creationId xmlns:p14="http://schemas.microsoft.com/office/powerpoint/2010/main" val="2161960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2343">
                                            <p:txEl>
                                              <p:pRg st="0" end="0"/>
                                            </p:txEl>
                                          </p:spTgt>
                                        </p:tgtEl>
                                        <p:attrNameLst>
                                          <p:attrName>style.visibility</p:attrName>
                                        </p:attrNameLst>
                                      </p:cBhvr>
                                      <p:to>
                                        <p:strVal val="visible"/>
                                      </p:to>
                                    </p:set>
                                    <p:animEffect transition="in" filter="fade">
                                      <p:cBhvr>
                                        <p:cTn id="7" dur="500"/>
                                        <p:tgtEl>
                                          <p:spTgt spid="1423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2343">
                                            <p:txEl>
                                              <p:pRg st="1" end="1"/>
                                            </p:txEl>
                                          </p:spTgt>
                                        </p:tgtEl>
                                        <p:attrNameLst>
                                          <p:attrName>style.visibility</p:attrName>
                                        </p:attrNameLst>
                                      </p:cBhvr>
                                      <p:to>
                                        <p:strVal val="visible"/>
                                      </p:to>
                                    </p:set>
                                    <p:animEffect transition="in" filter="fade">
                                      <p:cBhvr>
                                        <p:cTn id="12" dur="500"/>
                                        <p:tgtEl>
                                          <p:spTgt spid="1423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2343">
                                            <p:txEl>
                                              <p:pRg st="2" end="2"/>
                                            </p:txEl>
                                          </p:spTgt>
                                        </p:tgtEl>
                                        <p:attrNameLst>
                                          <p:attrName>style.visibility</p:attrName>
                                        </p:attrNameLst>
                                      </p:cBhvr>
                                      <p:to>
                                        <p:strVal val="visible"/>
                                      </p:to>
                                    </p:set>
                                    <p:animEffect transition="in" filter="fade">
                                      <p:cBhvr>
                                        <p:cTn id="17" dur="500"/>
                                        <p:tgtEl>
                                          <p:spTgt spid="1423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2343">
                                            <p:txEl>
                                              <p:pRg st="3" end="3"/>
                                            </p:txEl>
                                          </p:spTgt>
                                        </p:tgtEl>
                                        <p:attrNameLst>
                                          <p:attrName>style.visibility</p:attrName>
                                        </p:attrNameLst>
                                      </p:cBhvr>
                                      <p:to>
                                        <p:strVal val="visible"/>
                                      </p:to>
                                    </p:set>
                                    <p:animEffect transition="in" filter="fade">
                                      <p:cBhvr>
                                        <p:cTn id="22" dur="500"/>
                                        <p:tgtEl>
                                          <p:spTgt spid="1423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826654" y="1189038"/>
            <a:ext cx="8229600" cy="11430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p>
            <a:r>
              <a:rPr lang="en-US" altLang="en-US" smtClean="0"/>
              <a:t>Vocabulary Review</a:t>
            </a:r>
          </a:p>
        </p:txBody>
      </p:sp>
      <p:sp>
        <p:nvSpPr>
          <p:cNvPr id="46083" name="Rectangle 3"/>
          <p:cNvSpPr>
            <a:spLocks noGrp="1" noChangeArrowheads="1"/>
          </p:cNvSpPr>
          <p:nvPr>
            <p:ph type="body" idx="1"/>
          </p:nvPr>
        </p:nvSpPr>
        <p:spPr>
          <a:xfrm>
            <a:off x="1581954" y="2888089"/>
            <a:ext cx="8229600" cy="4525963"/>
          </a:xfrm>
          <a:noFill/>
          <a:extLs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dirty="0" smtClean="0"/>
              <a:t>War Industries Board </a:t>
            </a:r>
            <a:r>
              <a:rPr lang="en-US" altLang="en-US" sz="2000" dirty="0"/>
              <a:t>(coordinated war time production)</a:t>
            </a:r>
          </a:p>
          <a:p>
            <a:r>
              <a:rPr lang="en-US" altLang="en-US" dirty="0" smtClean="0"/>
              <a:t>Victory Gardens </a:t>
            </a:r>
            <a:r>
              <a:rPr lang="en-US" altLang="en-US" sz="2000" dirty="0"/>
              <a:t>(grow your own vegetables, conserve food for troops)</a:t>
            </a:r>
          </a:p>
          <a:p>
            <a:r>
              <a:rPr lang="en-US" altLang="en-US" dirty="0" smtClean="0"/>
              <a:t>Committee on Public Information </a:t>
            </a:r>
            <a:r>
              <a:rPr lang="en-US" altLang="en-US" sz="2000" dirty="0"/>
              <a:t>(goal was to “sell” the war to the public)</a:t>
            </a:r>
          </a:p>
          <a:p>
            <a:r>
              <a:rPr lang="en-US" altLang="en-US" dirty="0" smtClean="0"/>
              <a:t>Espionage </a:t>
            </a:r>
            <a:r>
              <a:rPr lang="en-US" altLang="en-US" sz="2000" dirty="0"/>
              <a:t>(spying to acquire government information)</a:t>
            </a:r>
          </a:p>
          <a:p>
            <a:r>
              <a:rPr lang="en-US" altLang="en-US" dirty="0" smtClean="0"/>
              <a:t>Selective service </a:t>
            </a:r>
            <a:r>
              <a:rPr lang="en-US" altLang="en-US" sz="2000" dirty="0"/>
              <a:t>(draft lottery drawn locally)</a:t>
            </a:r>
          </a:p>
          <a:p>
            <a:endParaRPr lang="en-US" altLang="en-US" sz="2000" dirty="0"/>
          </a:p>
          <a:p>
            <a:endParaRPr lang="en-US" altLang="en-US" dirty="0" smtClean="0"/>
          </a:p>
        </p:txBody>
      </p:sp>
    </p:spTree>
    <p:extLst>
      <p:ext uri="{BB962C8B-B14F-4D97-AF65-F5344CB8AC3E}">
        <p14:creationId xmlns:p14="http://schemas.microsoft.com/office/powerpoint/2010/main" val="1627986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Long Term Causes of WWI</a:t>
            </a:r>
          </a:p>
        </p:txBody>
      </p:sp>
      <p:sp>
        <p:nvSpPr>
          <p:cNvPr id="6147" name="Rectangle 3"/>
          <p:cNvSpPr>
            <a:spLocks noGrp="1" noChangeArrowheads="1"/>
          </p:cNvSpPr>
          <p:nvPr>
            <p:ph type="body" idx="1"/>
          </p:nvPr>
        </p:nvSpPr>
        <p:spPr/>
        <p:txBody>
          <a:bodyPr>
            <a:normAutofit fontScale="92500" lnSpcReduction="20000"/>
          </a:bodyPr>
          <a:lstStyle/>
          <a:p>
            <a:pPr eaLnBrk="1" hangingPunct="1">
              <a:buFont typeface="Wingdings" panose="05000000000000000000" pitchFamily="2" charset="2"/>
              <a:buNone/>
            </a:pPr>
            <a:r>
              <a:rPr lang="en-US" altLang="en-US" b="1" smtClean="0"/>
              <a:t>Four long-term causes of the WWI:</a:t>
            </a:r>
          </a:p>
          <a:p>
            <a:pPr eaLnBrk="1" hangingPunct="1">
              <a:buFont typeface="Wingdings" panose="05000000000000000000" pitchFamily="2" charset="2"/>
              <a:buNone/>
            </a:pPr>
            <a:r>
              <a:rPr lang="en-US" altLang="en-US" b="1" smtClean="0"/>
              <a:t> </a:t>
            </a:r>
            <a:r>
              <a:rPr lang="en-US" altLang="en-US" sz="4400" b="1">
                <a:solidFill>
                  <a:srgbClr val="FF0000"/>
                </a:solidFill>
              </a:rPr>
              <a:t>M</a:t>
            </a:r>
            <a:r>
              <a:rPr lang="en-US" altLang="en-US" b="1" smtClean="0"/>
              <a:t>ilitarism</a:t>
            </a:r>
            <a:endParaRPr lang="en-US" altLang="en-US" sz="4400" b="1"/>
          </a:p>
          <a:p>
            <a:pPr eaLnBrk="1" hangingPunct="1">
              <a:buFont typeface="Wingdings" panose="05000000000000000000" pitchFamily="2" charset="2"/>
              <a:buNone/>
            </a:pPr>
            <a:r>
              <a:rPr lang="en-US" altLang="en-US" sz="4400" b="1"/>
              <a:t> </a:t>
            </a:r>
            <a:r>
              <a:rPr lang="en-US" altLang="en-US" sz="4400" b="1">
                <a:solidFill>
                  <a:srgbClr val="FF0000"/>
                </a:solidFill>
              </a:rPr>
              <a:t>A</a:t>
            </a:r>
            <a:r>
              <a:rPr lang="en-US" altLang="en-US" b="1" smtClean="0"/>
              <a:t>lliance System</a:t>
            </a:r>
            <a:endParaRPr lang="en-US" altLang="en-US" sz="4400" b="1"/>
          </a:p>
          <a:p>
            <a:pPr eaLnBrk="1" hangingPunct="1">
              <a:buFont typeface="Wingdings" panose="05000000000000000000" pitchFamily="2" charset="2"/>
              <a:buNone/>
            </a:pPr>
            <a:r>
              <a:rPr lang="en-US" altLang="en-US" sz="4400" b="1">
                <a:solidFill>
                  <a:srgbClr val="FF0000"/>
                </a:solidFill>
              </a:rPr>
              <a:t> I</a:t>
            </a:r>
            <a:r>
              <a:rPr lang="en-US" altLang="en-US" b="1" smtClean="0"/>
              <a:t>mperialism</a:t>
            </a:r>
            <a:endParaRPr lang="en-US" altLang="en-US" sz="4400" b="1"/>
          </a:p>
          <a:p>
            <a:pPr eaLnBrk="1" hangingPunct="1">
              <a:buFont typeface="Wingdings" panose="05000000000000000000" pitchFamily="2" charset="2"/>
              <a:buNone/>
            </a:pPr>
            <a:r>
              <a:rPr lang="en-US" altLang="en-US" sz="4400" b="1"/>
              <a:t> </a:t>
            </a:r>
            <a:r>
              <a:rPr lang="en-US" altLang="en-US" sz="4400" b="1">
                <a:solidFill>
                  <a:srgbClr val="FF0000"/>
                </a:solidFill>
              </a:rPr>
              <a:t>N</a:t>
            </a:r>
            <a:r>
              <a:rPr lang="en-US" altLang="en-US" b="1" smtClean="0"/>
              <a:t>ationalism</a:t>
            </a:r>
          </a:p>
        </p:txBody>
      </p:sp>
    </p:spTree>
    <p:extLst>
      <p:ext uri="{BB962C8B-B14F-4D97-AF65-F5344CB8AC3E}">
        <p14:creationId xmlns:p14="http://schemas.microsoft.com/office/powerpoint/2010/main" val="2572820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lstStyle/>
          <a:p>
            <a:r>
              <a:rPr lang="en-US" altLang="en-US" smtClean="0"/>
              <a:t>D. American Heroes</a:t>
            </a:r>
          </a:p>
        </p:txBody>
      </p:sp>
      <p:sp>
        <p:nvSpPr>
          <p:cNvPr id="47107" name="Rectangle 3"/>
          <p:cNvSpPr>
            <a:spLocks noGrp="1" noChangeArrowheads="1"/>
          </p:cNvSpPr>
          <p:nvPr>
            <p:ph type="body" idx="1"/>
          </p:nvPr>
        </p:nvSpPr>
        <p:spPr>
          <a:xfrm>
            <a:off x="2362201" y="2362200"/>
            <a:ext cx="7693025" cy="4267200"/>
          </a:xfrm>
        </p:spPr>
        <p:txBody>
          <a:bodyPr/>
          <a:lstStyle/>
          <a:p>
            <a:pPr marL="533400" indent="-533400">
              <a:buFont typeface="Wingdings" panose="05000000000000000000" pitchFamily="2" charset="2"/>
              <a:buAutoNum type="arabicPeriod"/>
            </a:pPr>
            <a:r>
              <a:rPr lang="en-US" altLang="en-US" u="sng"/>
              <a:t>Alvin York </a:t>
            </a:r>
            <a:r>
              <a:rPr lang="en-US" altLang="en-US"/>
              <a:t>– a poor country boy, initially against fighting, he joined the war b/c it was a just cause. He received the Medal of Honor and the French Croix de Guerre for amazing bravery at the Battle of the Argonne Forest.</a:t>
            </a:r>
          </a:p>
          <a:p>
            <a:pPr marL="533400" indent="-533400">
              <a:buFont typeface="Wingdings" panose="05000000000000000000" pitchFamily="2" charset="2"/>
              <a:buAutoNum type="arabicPeriod"/>
            </a:pPr>
            <a:r>
              <a:rPr lang="en-US" altLang="en-US" u="sng"/>
              <a:t>Eddie Rickenbacker</a:t>
            </a:r>
            <a:r>
              <a:rPr lang="en-US" altLang="en-US"/>
              <a:t> – a famous race cardriver, he was the top American pilot and once single-handedly fought seven German aircraft, for which he was awarded the Congressional Medal of Honor.</a:t>
            </a:r>
            <a:endParaRPr lang="en-US" altLang="en-US" u="sng"/>
          </a:p>
        </p:txBody>
      </p:sp>
      <p:pic>
        <p:nvPicPr>
          <p:cNvPr id="47108" name="Picture 5" descr="Sgt_Alvin_Y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5950" y="4495800"/>
            <a:ext cx="1421296" cy="188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918" y="651008"/>
            <a:ext cx="1266424" cy="159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214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5181600" y="228600"/>
            <a:ext cx="4343400" cy="10668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000000"/>
                  </a:solidFill>
                  <a:round/>
                  <a:headEnd/>
                  <a:tailEnd/>
                </a:ln>
                <a:solidFill>
                  <a:srgbClr val="000000"/>
                </a:solidFill>
                <a:latin typeface="Impact" panose="020B0806030902050204" pitchFamily="34" charset="0"/>
              </a:rPr>
              <a:t>Militarism</a:t>
            </a:r>
          </a:p>
        </p:txBody>
      </p:sp>
      <p:sp>
        <p:nvSpPr>
          <p:cNvPr id="7171" name="Text Box 3"/>
          <p:cNvSpPr txBox="1">
            <a:spLocks noChangeArrowheads="1"/>
          </p:cNvSpPr>
          <p:nvPr/>
        </p:nvSpPr>
        <p:spPr bwMode="auto">
          <a:xfrm>
            <a:off x="811369" y="1371601"/>
            <a:ext cx="9475631" cy="4339650"/>
          </a:xfrm>
          <a:prstGeom prst="rect">
            <a:avLst/>
          </a:prstGeom>
          <a:solidFill>
            <a:srgbClr val="F0EB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Tx/>
              <a:buFontTx/>
              <a:buChar char="•"/>
            </a:pPr>
            <a:r>
              <a:rPr lang="en-US" altLang="en-US" sz="2400" dirty="0">
                <a:latin typeface="Tahoma" panose="020B0604030504040204" pitchFamily="34" charset="0"/>
              </a:rPr>
              <a:t>The belief in the power of strong armies or navies to decide issues.</a:t>
            </a:r>
          </a:p>
          <a:p>
            <a:pPr>
              <a:spcBef>
                <a:spcPct val="50000"/>
              </a:spcBef>
              <a:buClrTx/>
              <a:buFontTx/>
              <a:buChar char="•"/>
            </a:pPr>
            <a:r>
              <a:rPr lang="en-US" altLang="en-US" sz="2400" dirty="0">
                <a:latin typeface="Tahoma" panose="020B0604030504040204" pitchFamily="34" charset="0"/>
              </a:rPr>
              <a:t>It was thought that the only way to guarantee peace was to prepare for war.</a:t>
            </a:r>
          </a:p>
          <a:p>
            <a:pPr>
              <a:spcBef>
                <a:spcPct val="50000"/>
              </a:spcBef>
              <a:buClrTx/>
              <a:buFontTx/>
              <a:buChar char="•"/>
            </a:pPr>
            <a:r>
              <a:rPr lang="en-US" altLang="en-US" sz="2400" dirty="0">
                <a:latin typeface="Tahoma" panose="020B0604030504040204" pitchFamily="34" charset="0"/>
              </a:rPr>
              <a:t>Based on the idea that if a nation is strong, then no enemy would dare to attack it.</a:t>
            </a:r>
          </a:p>
          <a:p>
            <a:pPr>
              <a:spcBef>
                <a:spcPct val="50000"/>
              </a:spcBef>
              <a:buClrTx/>
              <a:buFontTx/>
              <a:buChar char="•"/>
            </a:pPr>
            <a:r>
              <a:rPr lang="en-US" altLang="en-US" sz="2400" dirty="0">
                <a:latin typeface="Tahoma" panose="020B0604030504040204" pitchFamily="34" charset="0"/>
              </a:rPr>
              <a:t>If war does break out, the militarized nation is able to defend itself.</a:t>
            </a:r>
          </a:p>
          <a:p>
            <a:pPr>
              <a:spcBef>
                <a:spcPct val="50000"/>
              </a:spcBef>
              <a:buClrTx/>
              <a:buFontTx/>
              <a:buChar char="•"/>
            </a:pPr>
            <a:r>
              <a:rPr lang="en-US" altLang="en-US" sz="2400" dirty="0">
                <a:latin typeface="Tahoma" panose="020B0604030504040204" pitchFamily="34" charset="0"/>
              </a:rPr>
              <a:t>This aggressive buildup of the militaries forced Britain into the alliance system</a:t>
            </a:r>
          </a:p>
          <a:p>
            <a:pPr>
              <a:spcBef>
                <a:spcPct val="50000"/>
              </a:spcBef>
              <a:buClrTx/>
              <a:buFontTx/>
              <a:buChar char="•"/>
            </a:pPr>
            <a:endParaRPr lang="en-US" altLang="en-US" sz="2400" dirty="0">
              <a:latin typeface="Tahoma" panose="020B0604030504040204" pitchFamily="34" charset="0"/>
            </a:endParaRPr>
          </a:p>
        </p:txBody>
      </p:sp>
    </p:spTree>
    <p:extLst>
      <p:ext uri="{BB962C8B-B14F-4D97-AF65-F5344CB8AC3E}">
        <p14:creationId xmlns:p14="http://schemas.microsoft.com/office/powerpoint/2010/main" val="3759736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Alliances</a:t>
            </a:r>
          </a:p>
        </p:txBody>
      </p:sp>
      <p:sp>
        <p:nvSpPr>
          <p:cNvPr id="9219" name="Rectangle 3"/>
          <p:cNvSpPr>
            <a:spLocks noGrp="1" noChangeArrowheads="1"/>
          </p:cNvSpPr>
          <p:nvPr>
            <p:ph type="body" idx="1"/>
          </p:nvPr>
        </p:nvSpPr>
        <p:spPr/>
        <p:txBody>
          <a:bodyPr/>
          <a:lstStyle/>
          <a:p>
            <a:pPr eaLnBrk="1" hangingPunct="1"/>
            <a:r>
              <a:rPr lang="en-US" altLang="en-US" smtClean="0"/>
              <a:t>Triple Entente-Allies is formed:</a:t>
            </a:r>
          </a:p>
          <a:p>
            <a:pPr eaLnBrk="1" hangingPunct="1">
              <a:buFont typeface="Wingdings" panose="05000000000000000000" pitchFamily="2" charset="2"/>
              <a:buNone/>
            </a:pPr>
            <a:r>
              <a:rPr lang="en-US" altLang="en-US" smtClean="0"/>
              <a:t>	-between Britain, France, &amp; Russia</a:t>
            </a:r>
          </a:p>
          <a:p>
            <a:pPr eaLnBrk="1" hangingPunct="1"/>
            <a:r>
              <a:rPr lang="en-US" altLang="en-US" smtClean="0"/>
              <a:t>Triple Alliance-Central Powers</a:t>
            </a:r>
          </a:p>
          <a:p>
            <a:pPr eaLnBrk="1" hangingPunct="1">
              <a:buFont typeface="Wingdings" panose="05000000000000000000" pitchFamily="2" charset="2"/>
              <a:buNone/>
            </a:pPr>
            <a:r>
              <a:rPr lang="en-US" altLang="en-US" smtClean="0"/>
              <a:t>	-between Germany, Italy, &amp; Austria-Hungry</a:t>
            </a:r>
          </a:p>
        </p:txBody>
      </p:sp>
    </p:spTree>
    <p:extLst>
      <p:ext uri="{BB962C8B-B14F-4D97-AF65-F5344CB8AC3E}">
        <p14:creationId xmlns:p14="http://schemas.microsoft.com/office/powerpoint/2010/main" val="769261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2971800" y="1141413"/>
            <a:ext cx="7696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defRPr/>
            </a:pPr>
            <a:r>
              <a:rPr lang="en-US" sz="6000" b="1" i="1" u="sng">
                <a:solidFill>
                  <a:srgbClr val="0000CC"/>
                </a:solidFill>
                <a:effectLst>
                  <a:outerShdw blurRad="38100" dist="38100" dir="2700000" algn="tl">
                    <a:srgbClr val="000000"/>
                  </a:outerShdw>
                </a:effectLst>
              </a:rPr>
              <a:t>Imperialism</a:t>
            </a:r>
            <a:r>
              <a:rPr lang="en-US" sz="3600"/>
              <a:t>   </a:t>
            </a:r>
          </a:p>
          <a:p>
            <a:pPr algn="ctr">
              <a:lnSpc>
                <a:spcPct val="80000"/>
              </a:lnSpc>
              <a:spcBef>
                <a:spcPct val="50000"/>
              </a:spcBef>
              <a:buFontTx/>
              <a:buChar char="•"/>
              <a:defRPr/>
            </a:pPr>
            <a:r>
              <a:rPr lang="en-US" sz="2800"/>
              <a:t>France, Great Britain, Germany and Russia were establishing colonies in Africa and the Middle East, France and Germany were fighting over Morocco.</a:t>
            </a:r>
          </a:p>
          <a:p>
            <a:pPr algn="ctr">
              <a:lnSpc>
                <a:spcPct val="80000"/>
              </a:lnSpc>
              <a:spcBef>
                <a:spcPct val="50000"/>
              </a:spcBef>
              <a:buFontTx/>
              <a:buChar char="•"/>
              <a:defRPr/>
            </a:pPr>
            <a:r>
              <a:rPr lang="en-US" sz="2800" b="1" i="1">
                <a:solidFill>
                  <a:srgbClr val="800000"/>
                </a:solidFill>
                <a:effectLst>
                  <a:outerShdw blurRad="38100" dist="38100" dir="2700000" algn="tl">
                    <a:srgbClr val="000000"/>
                  </a:outerShdw>
                </a:effectLst>
              </a:rPr>
              <a:t>economic</a:t>
            </a:r>
            <a:r>
              <a:rPr lang="en-US" sz="4000" b="1" i="1">
                <a:solidFill>
                  <a:srgbClr val="800000"/>
                </a:solidFill>
                <a:effectLst>
                  <a:outerShdw blurRad="38100" dist="38100" dir="2700000" algn="tl">
                    <a:srgbClr val="000000"/>
                  </a:outerShdw>
                </a:effectLst>
              </a:rPr>
              <a:t> </a:t>
            </a:r>
            <a:r>
              <a:rPr lang="en-US" sz="2800" b="1" i="1">
                <a:solidFill>
                  <a:srgbClr val="800000"/>
                </a:solidFill>
                <a:effectLst>
                  <a:outerShdw blurRad="38100" dist="38100" dir="2700000" algn="tl">
                    <a:srgbClr val="000000"/>
                  </a:outerShdw>
                </a:effectLst>
              </a:rPr>
              <a:t>and political control over other countries……</a:t>
            </a:r>
          </a:p>
          <a:p>
            <a:pPr algn="ctr">
              <a:lnSpc>
                <a:spcPct val="80000"/>
              </a:lnSpc>
              <a:spcBef>
                <a:spcPct val="50000"/>
              </a:spcBef>
              <a:buFontTx/>
              <a:buChar char="•"/>
              <a:defRPr/>
            </a:pPr>
            <a:r>
              <a:rPr lang="en-US" sz="2800"/>
              <a:t>these countries were in competition for colonies</a:t>
            </a:r>
          </a:p>
        </p:txBody>
      </p:sp>
      <p:sp>
        <p:nvSpPr>
          <p:cNvPr id="10243" name="WordArt 3"/>
          <p:cNvSpPr>
            <a:spLocks noChangeArrowheads="1" noChangeShapeType="1" noTextEdit="1"/>
          </p:cNvSpPr>
          <p:nvPr/>
        </p:nvSpPr>
        <p:spPr bwMode="auto">
          <a:xfrm>
            <a:off x="1981200" y="228600"/>
            <a:ext cx="8153400" cy="685800"/>
          </a:xfrm>
          <a:prstGeom prst="rect">
            <a:avLst/>
          </a:prstGeom>
        </p:spPr>
        <p:txBody>
          <a:bodyPr wrap="none" fromWordArt="1">
            <a:prstTxWarp prst="textDeflateBottom">
              <a:avLst>
                <a:gd name="adj" fmla="val 61458"/>
              </a:avLst>
            </a:prstTxWarp>
          </a:bodyPr>
          <a:lstStyle/>
          <a:p>
            <a:pPr algn="ctr"/>
            <a:r>
              <a:rPr lang="en-US" sz="2800" b="1" kern="10">
                <a:ln w="22225">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rPr>
              <a:t>CAUSES OF WORLD WAR I</a:t>
            </a:r>
          </a:p>
        </p:txBody>
      </p:sp>
      <p:sp>
        <p:nvSpPr>
          <p:cNvPr id="10244" name="AutoShape 5">
            <a:hlinkClick r:id="rId2" action="ppaction://hlinksldjump"/>
          </p:cNvPr>
          <p:cNvSpPr>
            <a:spLocks noChangeArrowheads="1"/>
          </p:cNvSpPr>
          <p:nvPr/>
        </p:nvSpPr>
        <p:spPr bwMode="auto">
          <a:xfrm>
            <a:off x="10134600" y="6477000"/>
            <a:ext cx="304800" cy="228600"/>
          </a:xfrm>
          <a:prstGeom prst="irregularSeal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latin typeface="Arial Black" panose="020B0A04020102020204" pitchFamily="34" charset="0"/>
            </a:endParaRPr>
          </a:p>
        </p:txBody>
      </p:sp>
    </p:spTree>
    <p:extLst>
      <p:ext uri="{BB962C8B-B14F-4D97-AF65-F5344CB8AC3E}">
        <p14:creationId xmlns:p14="http://schemas.microsoft.com/office/powerpoint/2010/main" val="615525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1970">
                                            <p:txEl>
                                              <p:pRg st="0" end="0"/>
                                            </p:txEl>
                                          </p:spTgt>
                                        </p:tgtEl>
                                        <p:attrNameLst>
                                          <p:attrName>style.visibility</p:attrName>
                                        </p:attrNameLst>
                                      </p:cBhvr>
                                      <p:to>
                                        <p:strVal val="visible"/>
                                      </p:to>
                                    </p:set>
                                    <p:anim calcmode="lin" valueType="num">
                                      <p:cBhvr additive="base">
                                        <p:cTn id="7" dur="500" fill="hold"/>
                                        <p:tgtEl>
                                          <p:spTgt spid="2119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19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1970">
                                            <p:txEl>
                                              <p:pRg st="1" end="1"/>
                                            </p:txEl>
                                          </p:spTgt>
                                        </p:tgtEl>
                                        <p:attrNameLst>
                                          <p:attrName>style.visibility</p:attrName>
                                        </p:attrNameLst>
                                      </p:cBhvr>
                                      <p:to>
                                        <p:strVal val="visible"/>
                                      </p:to>
                                    </p:set>
                                    <p:anim calcmode="lin" valueType="num">
                                      <p:cBhvr additive="base">
                                        <p:cTn id="13" dur="500" fill="hold"/>
                                        <p:tgtEl>
                                          <p:spTgt spid="2119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19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1970">
                                            <p:txEl>
                                              <p:pRg st="2" end="2"/>
                                            </p:txEl>
                                          </p:spTgt>
                                        </p:tgtEl>
                                        <p:attrNameLst>
                                          <p:attrName>style.visibility</p:attrName>
                                        </p:attrNameLst>
                                      </p:cBhvr>
                                      <p:to>
                                        <p:strVal val="visible"/>
                                      </p:to>
                                    </p:set>
                                    <p:anim calcmode="lin" valueType="num">
                                      <p:cBhvr additive="base">
                                        <p:cTn id="19" dur="500" fill="hold"/>
                                        <p:tgtEl>
                                          <p:spTgt spid="21197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19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1970">
                                            <p:txEl>
                                              <p:pRg st="3" end="3"/>
                                            </p:txEl>
                                          </p:spTgt>
                                        </p:tgtEl>
                                        <p:attrNameLst>
                                          <p:attrName>style.visibility</p:attrName>
                                        </p:attrNameLst>
                                      </p:cBhvr>
                                      <p:to>
                                        <p:strVal val="visible"/>
                                      </p:to>
                                    </p:set>
                                    <p:anim calcmode="lin" valueType="num">
                                      <p:cBhvr additive="base">
                                        <p:cTn id="25" dur="500" fill="hold"/>
                                        <p:tgtEl>
                                          <p:spTgt spid="21197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197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9677400" y="6248400"/>
            <a:ext cx="990600" cy="381000"/>
          </a:xfrm>
        </p:spPr>
        <p:txBody>
          <a:bodyPr>
            <a:normAutofit fontScale="90000"/>
          </a:bodyPr>
          <a:lstStyle/>
          <a:p>
            <a:pPr eaLnBrk="1" hangingPunct="1"/>
            <a:r>
              <a:rPr lang="en-US" altLang="en-US" sz="900"/>
              <a:t>Cartoon-European grab bag</a:t>
            </a:r>
            <a:endParaRPr lang="en-US" altLang="en-US" smtClean="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99" y="0"/>
            <a:ext cx="11745532" cy="6858000"/>
          </a:xfrm>
          <a:prstGeom prst="rect">
            <a:avLst/>
          </a:prstGeom>
          <a:noFill/>
          <a:ln w="76200" cmpd="tri">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9091" t="12508" r="6061" b="6189"/>
          <a:stretch>
            <a:fillRect/>
          </a:stretch>
        </p:blipFill>
        <p:spPr bwMode="auto">
          <a:xfrm>
            <a:off x="5257800" y="5334000"/>
            <a:ext cx="2590800" cy="13716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WordArt 5" descr="Narrow vertical"/>
          <p:cNvSpPr>
            <a:spLocks noChangeArrowheads="1" noChangeShapeType="1" noTextEdit="1"/>
          </p:cNvSpPr>
          <p:nvPr/>
        </p:nvSpPr>
        <p:spPr bwMode="auto">
          <a:xfrm>
            <a:off x="2438400" y="76201"/>
            <a:ext cx="7143750" cy="538163"/>
          </a:xfrm>
          <a:prstGeom prst="rect">
            <a:avLst/>
          </a:prstGeom>
        </p:spPr>
        <p:txBody>
          <a:bodyPr wrap="none" fromWordArt="1">
            <a:prstTxWarp prst="textCanUp">
              <a:avLst>
                <a:gd name="adj" fmla="val 85713"/>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38100" dir="10800000" algn="ctr" rotWithShape="0">
                    <a:schemeClr val="bg1">
                      <a:alpha val="79999"/>
                    </a:schemeClr>
                  </a:outerShdw>
                </a:effectLst>
              </a:rPr>
              <a:t>COLONIAL CLAIMS BY 1900</a:t>
            </a:r>
          </a:p>
        </p:txBody>
      </p:sp>
    </p:spTree>
    <p:extLst>
      <p:ext uri="{BB962C8B-B14F-4D97-AF65-F5344CB8AC3E}">
        <p14:creationId xmlns:p14="http://schemas.microsoft.com/office/powerpoint/2010/main" val="153437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590800" y="962026"/>
            <a:ext cx="8077200"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35000"/>
              </a:spcBef>
              <a:defRPr/>
            </a:pPr>
            <a:r>
              <a:rPr lang="en-US" sz="6000" u="sng">
                <a:solidFill>
                  <a:srgbClr val="0000CC"/>
                </a:solidFill>
                <a:effectLst>
                  <a:outerShdw blurRad="38100" dist="38100" dir="2700000" algn="tl">
                    <a:srgbClr val="000000"/>
                  </a:outerShdw>
                </a:effectLst>
                <a:latin typeface="Impact" panose="020B0806030902050204" pitchFamily="34" charset="0"/>
              </a:rPr>
              <a:t>Nationalism</a:t>
            </a:r>
            <a:endParaRPr lang="en-US" sz="6000">
              <a:solidFill>
                <a:srgbClr val="0000CC"/>
              </a:solidFill>
              <a:effectLst>
                <a:outerShdw blurRad="38100" dist="38100" dir="2700000" algn="tl">
                  <a:srgbClr val="000000"/>
                </a:outerShdw>
              </a:effectLst>
              <a:latin typeface="Impact" panose="020B0806030902050204" pitchFamily="34" charset="0"/>
            </a:endParaRPr>
          </a:p>
          <a:p>
            <a:pPr algn="ctr">
              <a:lnSpc>
                <a:spcPct val="70000"/>
              </a:lnSpc>
              <a:spcBef>
                <a:spcPct val="35000"/>
              </a:spcBef>
              <a:buFontTx/>
              <a:buChar char="•"/>
              <a:defRPr/>
            </a:pPr>
            <a:r>
              <a:rPr lang="en-US" sz="4000" b="1">
                <a:latin typeface="Georgia" panose="02040502050405020303" pitchFamily="18" charset="0"/>
              </a:rPr>
              <a:t>Countries proud of their heritage and culture</a:t>
            </a:r>
          </a:p>
          <a:p>
            <a:pPr algn="ctr">
              <a:lnSpc>
                <a:spcPct val="70000"/>
              </a:lnSpc>
              <a:spcBef>
                <a:spcPct val="35000"/>
              </a:spcBef>
              <a:buFontTx/>
              <a:buChar char="•"/>
              <a:defRPr/>
            </a:pPr>
            <a:r>
              <a:rPr lang="en-US" sz="4000" b="1" i="1" u="sng">
                <a:solidFill>
                  <a:srgbClr val="A50021"/>
                </a:solidFill>
                <a:effectLst>
                  <a:outerShdw blurRad="38100" dist="38100" dir="2700000" algn="tl">
                    <a:srgbClr val="000000"/>
                  </a:outerShdw>
                </a:effectLst>
                <a:latin typeface="Georgia" panose="02040502050405020303" pitchFamily="18" charset="0"/>
              </a:rPr>
              <a:t>Similar to</a:t>
            </a:r>
            <a:r>
              <a:rPr lang="en-US" sz="4000" b="1" i="1">
                <a:solidFill>
                  <a:srgbClr val="A50021"/>
                </a:solidFill>
                <a:effectLst>
                  <a:outerShdw blurRad="38100" dist="38100" dir="2700000" algn="tl">
                    <a:srgbClr val="000000"/>
                  </a:outerShdw>
                </a:effectLst>
                <a:latin typeface="Georgia" panose="02040502050405020303" pitchFamily="18" charset="0"/>
              </a:rPr>
              <a:t> </a:t>
            </a:r>
            <a:r>
              <a:rPr lang="en-US" sz="4000" b="1" i="1" u="sng">
                <a:solidFill>
                  <a:srgbClr val="A50021"/>
                </a:solidFill>
                <a:effectLst>
                  <a:outerShdw blurRad="38100" dist="38100" dir="2700000" algn="tl">
                    <a:srgbClr val="000000"/>
                  </a:outerShdw>
                </a:effectLst>
                <a:latin typeface="Georgia" panose="02040502050405020303" pitchFamily="18" charset="0"/>
              </a:rPr>
              <a:t>patriotism</a:t>
            </a:r>
            <a:endParaRPr lang="en-US" sz="4000" b="1" i="1">
              <a:solidFill>
                <a:srgbClr val="A50021"/>
              </a:solidFill>
              <a:effectLst>
                <a:outerShdw blurRad="38100" dist="38100" dir="2700000" algn="tl">
                  <a:srgbClr val="000000"/>
                </a:outerShdw>
              </a:effectLst>
              <a:latin typeface="Georgia" panose="02040502050405020303" pitchFamily="18" charset="0"/>
            </a:endParaRPr>
          </a:p>
          <a:p>
            <a:pPr algn="ctr">
              <a:lnSpc>
                <a:spcPct val="70000"/>
              </a:lnSpc>
              <a:spcBef>
                <a:spcPct val="35000"/>
              </a:spcBef>
              <a:buFontTx/>
              <a:buChar char="•"/>
              <a:defRPr/>
            </a:pPr>
            <a:r>
              <a:rPr lang="en-US" sz="3600" b="1">
                <a:latin typeface="Georgia" panose="02040502050405020303" pitchFamily="18" charset="0"/>
              </a:rPr>
              <a:t>Ethnic groups of similar heritage wanted to free their oppressed brethren and unite their people into one country</a:t>
            </a:r>
          </a:p>
          <a:p>
            <a:pPr algn="ctr">
              <a:lnSpc>
                <a:spcPct val="70000"/>
              </a:lnSpc>
              <a:spcBef>
                <a:spcPct val="35000"/>
              </a:spcBef>
              <a:buFontTx/>
              <a:buChar char="•"/>
              <a:defRPr/>
            </a:pPr>
            <a:r>
              <a:rPr lang="en-US" sz="3600" b="1">
                <a:latin typeface="Georgia" panose="02040502050405020303" pitchFamily="18" charset="0"/>
              </a:rPr>
              <a:t>They wanted freedom and the right self-determination, to set up their own freely elected government.</a:t>
            </a:r>
          </a:p>
        </p:txBody>
      </p:sp>
      <p:sp>
        <p:nvSpPr>
          <p:cNvPr id="13315" name="WordArt 3"/>
          <p:cNvSpPr>
            <a:spLocks noChangeArrowheads="1" noChangeShapeType="1" noTextEdit="1"/>
          </p:cNvSpPr>
          <p:nvPr/>
        </p:nvSpPr>
        <p:spPr bwMode="auto">
          <a:xfrm>
            <a:off x="1981200" y="228600"/>
            <a:ext cx="8153400" cy="685800"/>
          </a:xfrm>
          <a:prstGeom prst="rect">
            <a:avLst/>
          </a:prstGeom>
        </p:spPr>
        <p:txBody>
          <a:bodyPr wrap="none" fromWordArt="1">
            <a:prstTxWarp prst="textDeflateBottom">
              <a:avLst>
                <a:gd name="adj" fmla="val 61458"/>
              </a:avLst>
            </a:prstTxWarp>
          </a:bodyPr>
          <a:lstStyle/>
          <a:p>
            <a:pPr algn="ctr"/>
            <a:r>
              <a:rPr lang="en-US" sz="2800" b="1" kern="10">
                <a:ln w="22225">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rPr>
              <a:t>CAUSES OF WORLD WAR I</a:t>
            </a:r>
          </a:p>
        </p:txBody>
      </p:sp>
    </p:spTree>
    <p:extLst>
      <p:ext uri="{BB962C8B-B14F-4D97-AF65-F5344CB8AC3E}">
        <p14:creationId xmlns:p14="http://schemas.microsoft.com/office/powerpoint/2010/main" val="331824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additive="base">
                                        <p:cTn id="7" dur="500" fill="hold"/>
                                        <p:tgtEl>
                                          <p:spTgt spid="604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18">
                                            <p:txEl>
                                              <p:pRg st="1" end="1"/>
                                            </p:txEl>
                                          </p:spTgt>
                                        </p:tgtEl>
                                        <p:attrNameLst>
                                          <p:attrName>style.visibility</p:attrName>
                                        </p:attrNameLst>
                                      </p:cBhvr>
                                      <p:to>
                                        <p:strVal val="visible"/>
                                      </p:to>
                                    </p:set>
                                    <p:anim calcmode="lin" valueType="num">
                                      <p:cBhvr additive="base">
                                        <p:cTn id="13" dur="500" fill="hold"/>
                                        <p:tgtEl>
                                          <p:spTgt spid="6041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8">
                                            <p:txEl>
                                              <p:pRg st="2" end="2"/>
                                            </p:txEl>
                                          </p:spTgt>
                                        </p:tgtEl>
                                        <p:attrNameLst>
                                          <p:attrName>style.visibility</p:attrName>
                                        </p:attrNameLst>
                                      </p:cBhvr>
                                      <p:to>
                                        <p:strVal val="visible"/>
                                      </p:to>
                                    </p:set>
                                    <p:anim calcmode="lin" valueType="num">
                                      <p:cBhvr additive="base">
                                        <p:cTn id="19" dur="500" fill="hold"/>
                                        <p:tgtEl>
                                          <p:spTgt spid="604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418">
                                            <p:txEl>
                                              <p:pRg st="3" end="3"/>
                                            </p:txEl>
                                          </p:spTgt>
                                        </p:tgtEl>
                                        <p:attrNameLst>
                                          <p:attrName>style.visibility</p:attrName>
                                        </p:attrNameLst>
                                      </p:cBhvr>
                                      <p:to>
                                        <p:strVal val="visible"/>
                                      </p:to>
                                    </p:set>
                                    <p:anim calcmode="lin" valueType="num">
                                      <p:cBhvr additive="base">
                                        <p:cTn id="25" dur="500" fill="hold"/>
                                        <p:tgtEl>
                                          <p:spTgt spid="6041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418">
                                            <p:txEl>
                                              <p:pRg st="4" end="4"/>
                                            </p:txEl>
                                          </p:spTgt>
                                        </p:tgtEl>
                                        <p:attrNameLst>
                                          <p:attrName>style.visibility</p:attrName>
                                        </p:attrNameLst>
                                      </p:cBhvr>
                                      <p:to>
                                        <p:strVal val="visible"/>
                                      </p:to>
                                    </p:set>
                                    <p:anim calcmode="lin" valueType="num">
                                      <p:cBhvr additive="base">
                                        <p:cTn id="31" dur="500" fill="hold"/>
                                        <p:tgtEl>
                                          <p:spTgt spid="6041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4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tLang="en-US" smtClean="0"/>
          </a:p>
        </p:txBody>
      </p:sp>
      <p:sp>
        <p:nvSpPr>
          <p:cNvPr id="15363" name="Rectangle 3"/>
          <p:cNvSpPr>
            <a:spLocks noGrp="1" noChangeArrowheads="1"/>
          </p:cNvSpPr>
          <p:nvPr>
            <p:ph type="body" idx="1"/>
          </p:nvPr>
        </p:nvSpPr>
        <p:spPr/>
        <p:txBody>
          <a:bodyPr/>
          <a:lstStyle/>
          <a:p>
            <a:pPr eaLnBrk="1" hangingPunct="1"/>
            <a:endParaRPr lang="en-US" altLang="en-US" dirty="0" smtClean="0"/>
          </a:p>
        </p:txBody>
      </p:sp>
      <p:pic>
        <p:nvPicPr>
          <p:cNvPr id="15364" name="Picture 5" descr="wwi_ma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p:cNvSpPr txBox="1">
            <a:spLocks noChangeArrowheads="1"/>
          </p:cNvSpPr>
          <p:nvPr/>
        </p:nvSpPr>
        <p:spPr bwMode="auto">
          <a:xfrm>
            <a:off x="6232525" y="839788"/>
            <a:ext cx="45515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en-US" sz="2800">
                <a:latin typeface="Arial Black" panose="020B0A04020102020204" pitchFamily="34" charset="0"/>
              </a:rPr>
              <a:t>Powder Keg of Europe</a:t>
            </a:r>
          </a:p>
        </p:txBody>
      </p:sp>
    </p:spTree>
    <p:extLst>
      <p:ext uri="{BB962C8B-B14F-4D97-AF65-F5344CB8AC3E}">
        <p14:creationId xmlns:p14="http://schemas.microsoft.com/office/powerpoint/2010/main" val="927887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TotalTime>
  <Words>936</Words>
  <Application>Microsoft Office PowerPoint</Application>
  <PresentationFormat>Widescreen</PresentationFormat>
  <Paragraphs>123</Paragraphs>
  <Slides>30</Slides>
  <Notes>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6" baseType="lpstr">
      <vt:lpstr>Aeroplanes</vt:lpstr>
      <vt:lpstr>Arial</vt:lpstr>
      <vt:lpstr>Arial Black</vt:lpstr>
      <vt:lpstr>Arial Narrow</vt:lpstr>
      <vt:lpstr>Calibri</vt:lpstr>
      <vt:lpstr>Comic Sans MS</vt:lpstr>
      <vt:lpstr>Eurostile</vt:lpstr>
      <vt:lpstr>Garamond</vt:lpstr>
      <vt:lpstr>Georgia</vt:lpstr>
      <vt:lpstr>Impact</vt:lpstr>
      <vt:lpstr>KeplerRegular</vt:lpstr>
      <vt:lpstr>Tahoma</vt:lpstr>
      <vt:lpstr>Times New Roman</vt:lpstr>
      <vt:lpstr>Wingdings</vt:lpstr>
      <vt:lpstr>Organic</vt:lpstr>
      <vt:lpstr>Microsoft Word Document</vt:lpstr>
      <vt:lpstr>World War I </vt:lpstr>
      <vt:lpstr>PowerPoint Presentation</vt:lpstr>
      <vt:lpstr>Long Term Causes of WWI</vt:lpstr>
      <vt:lpstr>PowerPoint Presentation</vt:lpstr>
      <vt:lpstr>Alliances</vt:lpstr>
      <vt:lpstr>PowerPoint Presentation</vt:lpstr>
      <vt:lpstr>Cartoon-European grab bag</vt:lpstr>
      <vt:lpstr>PowerPoint Presentation</vt:lpstr>
      <vt:lpstr>PowerPoint Presentation</vt:lpstr>
      <vt:lpstr>franz</vt:lpstr>
      <vt:lpstr>PowerPoint Presentation</vt:lpstr>
      <vt:lpstr>PowerPoint Presentation</vt:lpstr>
      <vt:lpstr>PowerPoint Presentation</vt:lpstr>
      <vt:lpstr>PowerPoint Presentation</vt:lpstr>
      <vt:lpstr>PowerPoint Presentation</vt:lpstr>
      <vt:lpstr>alliances1</vt:lpstr>
      <vt:lpstr>alliances2</vt:lpstr>
      <vt:lpstr>PowerPoint Presentation</vt:lpstr>
      <vt:lpstr>Which side should the US pick?</vt:lpstr>
      <vt:lpstr>What did it take to get the US involved?</vt:lpstr>
      <vt:lpstr>Lusitania</vt:lpstr>
      <vt:lpstr>What did it take to get the US involved?</vt:lpstr>
      <vt:lpstr>Zimmerman Note</vt:lpstr>
      <vt:lpstr>Cartoon about the Zimmerman telegram, March 1917</vt:lpstr>
      <vt:lpstr>Translation</vt:lpstr>
      <vt:lpstr>April 6, 1917 U.S Declares War</vt:lpstr>
      <vt:lpstr>1917 – Selective Service Act</vt:lpstr>
      <vt:lpstr>Council of National Defense</vt:lpstr>
      <vt:lpstr>Vocabulary Review</vt:lpstr>
      <vt:lpstr>D. American Heroes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Elbel</dc:creator>
  <cp:lastModifiedBy>Ed Elbel</cp:lastModifiedBy>
  <cp:revision>2</cp:revision>
  <dcterms:created xsi:type="dcterms:W3CDTF">2014-06-10T19:06:39Z</dcterms:created>
  <dcterms:modified xsi:type="dcterms:W3CDTF">2014-06-10T19:22:53Z</dcterms:modified>
</cp:coreProperties>
</file>