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1" r:id="rId24"/>
    <p:sldId id="282" r:id="rId25"/>
    <p:sldId id="283" r:id="rId26"/>
    <p:sldId id="28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26A22A-58FB-49FD-9FD8-F7E8782CB771}" type="datetimeFigureOut">
              <a:rPr lang="en-US" smtClean="0"/>
              <a:t>6/10/2014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8E344-2396-4AB9-A859-40704D2779DE}" type="slidenum">
              <a:rPr lang="en-US" smtClean="0"/>
              <a:t>‹#›</a:t>
            </a:fld>
            <a:endParaRPr lang="en-US"/>
          </a:p>
        </p:txBody>
      </p:sp>
    </p:spTree>
    <p:extLst>
      <p:ext uri="{BB962C8B-B14F-4D97-AF65-F5344CB8AC3E}">
        <p14:creationId xmlns:p14="http://schemas.microsoft.com/office/powerpoint/2010/main" val="1807524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Flying_ace"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en.wikipedia.org/wiki/Amiens" TargetMode="External"/><Relationship Id="rId4" Type="http://schemas.openxmlformats.org/officeDocument/2006/relationships/hyperlink" Target="http://en.wikipedia.org/wiki/Aerial_warfar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r>
              <a:rPr lang="en-US" altLang="en-US" b="1" smtClean="0"/>
              <a:t>Manfred Albrecht Freiherr von Richthofen</a:t>
            </a:r>
          </a:p>
          <a:p>
            <a:r>
              <a:rPr lang="en-US" altLang="en-US" smtClean="0"/>
              <a:t>He is considered the top </a:t>
            </a:r>
            <a:r>
              <a:rPr lang="en-US" altLang="en-US" smtClean="0">
                <a:hlinkClick r:id="rId3" tooltip="Flying ace"/>
              </a:rPr>
              <a:t>ace</a:t>
            </a:r>
            <a:r>
              <a:rPr lang="en-US" altLang="en-US" smtClean="0"/>
              <a:t> of that war, being officially credited with 80 </a:t>
            </a:r>
            <a:r>
              <a:rPr lang="en-US" altLang="en-US" smtClean="0">
                <a:hlinkClick r:id="rId4" tooltip="Aerial warfare"/>
              </a:rPr>
              <a:t>air combat</a:t>
            </a:r>
            <a:r>
              <a:rPr lang="en-US" altLang="en-US" smtClean="0"/>
              <a:t> victories.</a:t>
            </a:r>
          </a:p>
          <a:p>
            <a:r>
              <a:rPr lang="en-US" altLang="en-US" smtClean="0"/>
              <a:t>Richthofen was shot down and killed near </a:t>
            </a:r>
            <a:r>
              <a:rPr lang="en-US" altLang="en-US" smtClean="0">
                <a:hlinkClick r:id="rId5" tooltip="Amiens"/>
              </a:rPr>
              <a:t>Amiens</a:t>
            </a:r>
            <a:r>
              <a:rPr lang="en-US" altLang="en-US" smtClean="0"/>
              <a:t> on 21 April 1918. There has been considerable discussion and debate regarding aspects of his career, especially the circumstances of his death</a:t>
            </a:r>
          </a:p>
        </p:txBody>
      </p:sp>
      <p:sp>
        <p:nvSpPr>
          <p:cNvPr id="59396" name="Slide Number Placeholder 3"/>
          <p:cNvSpPr>
            <a:spLocks noGrp="1"/>
          </p:cNvSpPr>
          <p:nvPr>
            <p:ph type="sldNum" sz="quarter" idx="5"/>
          </p:nvPr>
        </p:nvSpPr>
        <p:spPr>
          <a:noFill/>
        </p:spPr>
        <p:txBody>
          <a:bodyPr/>
          <a:lstStyle>
            <a:lvl1pPr>
              <a:defRPr sz="2400">
                <a:solidFill>
                  <a:schemeClr val="tx1"/>
                </a:solidFill>
                <a:latin typeface="Arial Black" panose="020B0A04020102020204" pitchFamily="34" charset="0"/>
              </a:defRPr>
            </a:lvl1pPr>
            <a:lvl2pPr marL="742950" indent="-285750">
              <a:defRPr sz="2400">
                <a:solidFill>
                  <a:schemeClr val="tx1"/>
                </a:solidFill>
                <a:latin typeface="Arial Black" panose="020B0A04020102020204" pitchFamily="34" charset="0"/>
              </a:defRPr>
            </a:lvl2pPr>
            <a:lvl3pPr marL="1143000" indent="-228600">
              <a:defRPr sz="2400">
                <a:solidFill>
                  <a:schemeClr val="tx1"/>
                </a:solidFill>
                <a:latin typeface="Arial Black" panose="020B0A04020102020204" pitchFamily="34" charset="0"/>
              </a:defRPr>
            </a:lvl3pPr>
            <a:lvl4pPr marL="1600200" indent="-228600">
              <a:defRPr sz="2400">
                <a:solidFill>
                  <a:schemeClr val="tx1"/>
                </a:solidFill>
                <a:latin typeface="Arial Black" panose="020B0A04020102020204" pitchFamily="34" charset="0"/>
              </a:defRPr>
            </a:lvl4pPr>
            <a:lvl5pPr marL="2057400" indent="-22860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fld id="{93273B62-7542-47A7-B581-98B827CDC5CF}" type="slidenum">
              <a:rPr lang="en-US" altLang="en-US" sz="1200" smtClean="0">
                <a:latin typeface="Times New Roman" panose="02020603050405020304" pitchFamily="18" charset="0"/>
              </a:rPr>
              <a:pPr/>
              <a:t>11</a:t>
            </a:fld>
            <a:endParaRPr lang="en-US" altLang="en-US" sz="1200" smtClean="0">
              <a:latin typeface="Times New Roman" panose="02020603050405020304" pitchFamily="18" charset="0"/>
            </a:endParaRPr>
          </a:p>
        </p:txBody>
      </p:sp>
    </p:spTree>
    <p:extLst>
      <p:ext uri="{BB962C8B-B14F-4D97-AF65-F5344CB8AC3E}">
        <p14:creationId xmlns:p14="http://schemas.microsoft.com/office/powerpoint/2010/main" val="261527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altLang="en-US" smtClean="0"/>
              <a:t>43 tons could fire up to 8 miles</a:t>
            </a:r>
          </a:p>
        </p:txBody>
      </p:sp>
      <p:sp>
        <p:nvSpPr>
          <p:cNvPr id="63492" name="Slide Number Placeholder 3"/>
          <p:cNvSpPr>
            <a:spLocks noGrp="1"/>
          </p:cNvSpPr>
          <p:nvPr>
            <p:ph type="sldNum" sz="quarter" idx="5"/>
          </p:nvPr>
        </p:nvSpPr>
        <p:spPr>
          <a:noFill/>
        </p:spPr>
        <p:txBody>
          <a:bodyPr/>
          <a:lstStyle>
            <a:lvl1pPr>
              <a:defRPr sz="2400">
                <a:solidFill>
                  <a:schemeClr val="tx1"/>
                </a:solidFill>
                <a:latin typeface="Arial Black" panose="020B0A04020102020204" pitchFamily="34" charset="0"/>
              </a:defRPr>
            </a:lvl1pPr>
            <a:lvl2pPr marL="742950" indent="-285750">
              <a:defRPr sz="2400">
                <a:solidFill>
                  <a:schemeClr val="tx1"/>
                </a:solidFill>
                <a:latin typeface="Arial Black" panose="020B0A04020102020204" pitchFamily="34" charset="0"/>
              </a:defRPr>
            </a:lvl2pPr>
            <a:lvl3pPr marL="1143000" indent="-228600">
              <a:defRPr sz="2400">
                <a:solidFill>
                  <a:schemeClr val="tx1"/>
                </a:solidFill>
                <a:latin typeface="Arial Black" panose="020B0A04020102020204" pitchFamily="34" charset="0"/>
              </a:defRPr>
            </a:lvl3pPr>
            <a:lvl4pPr marL="1600200" indent="-228600">
              <a:defRPr sz="2400">
                <a:solidFill>
                  <a:schemeClr val="tx1"/>
                </a:solidFill>
                <a:latin typeface="Arial Black" panose="020B0A04020102020204" pitchFamily="34" charset="0"/>
              </a:defRPr>
            </a:lvl4pPr>
            <a:lvl5pPr marL="2057400" indent="-228600">
              <a:defRPr sz="2400">
                <a:solidFill>
                  <a:schemeClr val="tx1"/>
                </a:solidFill>
                <a:latin typeface="Arial Black" panose="020B0A04020102020204" pitchFamily="34" charset="0"/>
              </a:defRPr>
            </a:lvl5pPr>
            <a:lvl6pPr marL="2514600" indent="-228600" eaLnBrk="0" fontAlgn="base" hangingPunct="0">
              <a:spcBef>
                <a:spcPct val="0"/>
              </a:spcBef>
              <a:spcAft>
                <a:spcPct val="0"/>
              </a:spcAft>
              <a:defRPr sz="2400">
                <a:solidFill>
                  <a:schemeClr val="tx1"/>
                </a:solidFill>
                <a:latin typeface="Arial Black" panose="020B0A04020102020204" pitchFamily="34" charset="0"/>
              </a:defRPr>
            </a:lvl6pPr>
            <a:lvl7pPr marL="2971800" indent="-228600" eaLnBrk="0" fontAlgn="base" hangingPunct="0">
              <a:spcBef>
                <a:spcPct val="0"/>
              </a:spcBef>
              <a:spcAft>
                <a:spcPct val="0"/>
              </a:spcAft>
              <a:defRPr sz="2400">
                <a:solidFill>
                  <a:schemeClr val="tx1"/>
                </a:solidFill>
                <a:latin typeface="Arial Black" panose="020B0A04020102020204" pitchFamily="34" charset="0"/>
              </a:defRPr>
            </a:lvl7pPr>
            <a:lvl8pPr marL="3429000" indent="-228600" eaLnBrk="0" fontAlgn="base" hangingPunct="0">
              <a:spcBef>
                <a:spcPct val="0"/>
              </a:spcBef>
              <a:spcAft>
                <a:spcPct val="0"/>
              </a:spcAft>
              <a:defRPr sz="2400">
                <a:solidFill>
                  <a:schemeClr val="tx1"/>
                </a:solidFill>
                <a:latin typeface="Arial Black" panose="020B0A04020102020204" pitchFamily="34" charset="0"/>
              </a:defRPr>
            </a:lvl8pPr>
            <a:lvl9pPr marL="3886200" indent="-228600" eaLnBrk="0" fontAlgn="base" hangingPunct="0">
              <a:spcBef>
                <a:spcPct val="0"/>
              </a:spcBef>
              <a:spcAft>
                <a:spcPct val="0"/>
              </a:spcAft>
              <a:defRPr sz="2400">
                <a:solidFill>
                  <a:schemeClr val="tx1"/>
                </a:solidFill>
                <a:latin typeface="Arial Black" panose="020B0A04020102020204" pitchFamily="34" charset="0"/>
              </a:defRPr>
            </a:lvl9pPr>
          </a:lstStyle>
          <a:p>
            <a:fld id="{C3FEC79E-11DF-4C08-90EA-FAAD9ECE32EF}" type="slidenum">
              <a:rPr lang="en-US" altLang="en-US" sz="1200" smtClean="0">
                <a:latin typeface="Times New Roman" panose="02020603050405020304" pitchFamily="18" charset="0"/>
              </a:rPr>
              <a:pPr/>
              <a:t>14</a:t>
            </a:fld>
            <a:endParaRPr lang="en-US" altLang="en-US" sz="1200" smtClean="0">
              <a:latin typeface="Times New Roman" panose="02020603050405020304" pitchFamily="18" charset="0"/>
            </a:endParaRPr>
          </a:p>
        </p:txBody>
      </p:sp>
    </p:spTree>
    <p:extLst>
      <p:ext uri="{BB962C8B-B14F-4D97-AF65-F5344CB8AC3E}">
        <p14:creationId xmlns:p14="http://schemas.microsoft.com/office/powerpoint/2010/main" val="4210689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6/10/2014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6/10/2014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p:txBody>
          <a:bodyPr/>
          <a:lstStyle/>
          <a:p>
            <a:pPr eaLnBrk="1" hangingPunct="1"/>
            <a:r>
              <a:rPr lang="en-US" altLang="en-US" smtClean="0"/>
              <a:t>New Technology and WWI Weapons</a:t>
            </a:r>
          </a:p>
        </p:txBody>
      </p:sp>
      <p:sp>
        <p:nvSpPr>
          <p:cNvPr id="48131" name="Subtitle 2"/>
          <p:cNvSpPr>
            <a:spLocks noGrp="1"/>
          </p:cNvSpPr>
          <p:nvPr>
            <p:ph type="subTitle" idx="1"/>
          </p:nvPr>
        </p:nvSpPr>
        <p:spPr/>
        <p:txBody>
          <a:bodyPr/>
          <a:lstStyle/>
          <a:p>
            <a:pPr eaLnBrk="1" hangingPunct="1"/>
            <a:r>
              <a:rPr lang="en-US" altLang="en-US" smtClean="0"/>
              <a:t>1914-1919</a:t>
            </a:r>
          </a:p>
        </p:txBody>
      </p:sp>
    </p:spTree>
    <p:extLst>
      <p:ext uri="{BB962C8B-B14F-4D97-AF65-F5344CB8AC3E}">
        <p14:creationId xmlns:p14="http://schemas.microsoft.com/office/powerpoint/2010/main" val="10125304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smtClean="0"/>
              <a:t>WWI Aviation -Dog Fights</a:t>
            </a:r>
          </a:p>
        </p:txBody>
      </p:sp>
      <p:sp>
        <p:nvSpPr>
          <p:cNvPr id="3" name="Content Placeholder 2"/>
          <p:cNvSpPr>
            <a:spLocks noGrp="1"/>
          </p:cNvSpPr>
          <p:nvPr>
            <p:ph idx="1"/>
          </p:nvPr>
        </p:nvSpPr>
        <p:spPr/>
        <p:txBody>
          <a:bodyPr>
            <a:normAutofit/>
          </a:bodyPr>
          <a:lstStyle/>
          <a:p>
            <a:pPr eaLnBrk="1" hangingPunct="1">
              <a:defRPr/>
            </a:pPr>
            <a:r>
              <a:rPr lang="en-US" dirty="0" smtClean="0"/>
              <a:t>1914 - In the first few months of the war, combat between airplanes was unknown; they were used for reconnaissance photographs.</a:t>
            </a:r>
          </a:p>
          <a:p>
            <a:pPr eaLnBrk="1" hangingPunct="1">
              <a:defRPr/>
            </a:pPr>
            <a:r>
              <a:rPr lang="en-US" dirty="0" smtClean="0"/>
              <a:t>1915 - Germans, installed interrupter gear, permitting a machine gun to fire through the propeller  with much more reliability.</a:t>
            </a:r>
          </a:p>
          <a:p>
            <a:pPr eaLnBrk="1" hangingPunct="1">
              <a:defRPr/>
            </a:pPr>
            <a:r>
              <a:rPr lang="en-US" dirty="0" smtClean="0"/>
              <a:t>Pilots had not parachutes and carried pistols in case of fire or emergencies.</a:t>
            </a:r>
          </a:p>
          <a:p>
            <a:pPr eaLnBrk="1" hangingPunct="1">
              <a:defRPr/>
            </a:pPr>
            <a:r>
              <a:rPr lang="en-US" dirty="0" smtClean="0"/>
              <a:t>1917 -Average life expectancy for pilots was 3 weeks.</a:t>
            </a:r>
            <a:endParaRPr lang="en-US" dirty="0"/>
          </a:p>
        </p:txBody>
      </p:sp>
    </p:spTree>
    <p:extLst>
      <p:ext uri="{BB962C8B-B14F-4D97-AF65-F5344CB8AC3E}">
        <p14:creationId xmlns:p14="http://schemas.microsoft.com/office/powerpoint/2010/main" val="3773289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5576"/>
            <a:ext cx="8229600" cy="1063625"/>
          </a:xfrm>
        </p:spPr>
        <p:txBody>
          <a:bodyPr>
            <a:normAutofit fontScale="90000"/>
          </a:bodyPr>
          <a:lstStyle/>
          <a:p>
            <a:pPr eaLnBrk="1" hangingPunct="1">
              <a:defRPr/>
            </a:pPr>
            <a:r>
              <a:rPr lang="en-US" dirty="0" smtClean="0"/>
              <a:t>The Red Baron - </a:t>
            </a:r>
            <a:r>
              <a:rPr lang="en-US" dirty="0"/>
              <a:t>Manfred von </a:t>
            </a:r>
            <a:r>
              <a:rPr lang="en-US" dirty="0" err="1"/>
              <a:t>Richthofen</a:t>
            </a:r>
            <a:endParaRPr lang="en-US" dirty="0"/>
          </a:p>
        </p:txBody>
      </p:sp>
      <p:pic>
        <p:nvPicPr>
          <p:cNvPr id="58371" name="Content Placeholder 3" descr="r04744l.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1219200"/>
            <a:ext cx="6096000" cy="3848100"/>
          </a:xfrm>
        </p:spPr>
      </p:pic>
      <p:pic>
        <p:nvPicPr>
          <p:cNvPr id="58372" name="Picture 4" descr="4390275736_40780c86e4_z.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029200"/>
            <a:ext cx="205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descr="red_bar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62850" y="1219200"/>
            <a:ext cx="31051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6" descr="Curse_You__Red_Baron_by_StudioBueno.jpe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4800600"/>
            <a:ext cx="4114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Box 7"/>
          <p:cNvSpPr txBox="1">
            <a:spLocks noChangeArrowheads="1"/>
          </p:cNvSpPr>
          <p:nvPr/>
        </p:nvSpPr>
        <p:spPr bwMode="auto">
          <a:xfrm>
            <a:off x="7848600" y="5029200"/>
            <a:ext cx="2590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chemeClr val="bg1"/>
                </a:solidFill>
                <a:latin typeface="Arial Black" panose="020B0A04020102020204" pitchFamily="34" charset="0"/>
              </a:rPr>
              <a:t>He is considered the top ace of that war, being officially credited with 80 air combat victories.</a:t>
            </a:r>
          </a:p>
        </p:txBody>
      </p:sp>
    </p:spTree>
    <p:extLst>
      <p:ext uri="{BB962C8B-B14F-4D97-AF65-F5344CB8AC3E}">
        <p14:creationId xmlns:p14="http://schemas.microsoft.com/office/powerpoint/2010/main" val="19191695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altLang="en-US" dirty="0" smtClean="0"/>
              <a:t>Other New Innovations</a:t>
            </a:r>
          </a:p>
        </p:txBody>
      </p:sp>
      <p:pic>
        <p:nvPicPr>
          <p:cNvPr id="60419" name="Content Placeholder 3" descr="untitled.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715000" y="2117501"/>
            <a:ext cx="4876800" cy="5410200"/>
          </a:xfrm>
        </p:spPr>
      </p:pic>
      <p:pic>
        <p:nvPicPr>
          <p:cNvPr id="60420" name="Picture 4" descr="uboa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9837" y="2424848"/>
            <a:ext cx="42846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Box 2"/>
          <p:cNvSpPr txBox="1">
            <a:spLocks noChangeArrowheads="1"/>
          </p:cNvSpPr>
          <p:nvPr/>
        </p:nvSpPr>
        <p:spPr bwMode="auto">
          <a:xfrm>
            <a:off x="1905000" y="2424848"/>
            <a:ext cx="365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r>
              <a:rPr lang="en-US" altLang="en-US" sz="2400" b="1" dirty="0">
                <a:latin typeface="Arial Black" panose="020B0A04020102020204" pitchFamily="34" charset="0"/>
              </a:rPr>
              <a:t>British and German Naval Race</a:t>
            </a:r>
          </a:p>
        </p:txBody>
      </p:sp>
      <p:sp>
        <p:nvSpPr>
          <p:cNvPr id="60422" name="TextBox 5"/>
          <p:cNvSpPr txBox="1">
            <a:spLocks noChangeArrowheads="1"/>
          </p:cNvSpPr>
          <p:nvPr/>
        </p:nvSpPr>
        <p:spPr bwMode="auto">
          <a:xfrm>
            <a:off x="2057400" y="6167439"/>
            <a:ext cx="350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r>
              <a:rPr lang="en-US" altLang="en-US" sz="2400" b="1">
                <a:solidFill>
                  <a:schemeClr val="bg1"/>
                </a:solidFill>
                <a:latin typeface="Arial Black" panose="020B0A04020102020204" pitchFamily="34" charset="0"/>
              </a:rPr>
              <a:t>German U-Boat</a:t>
            </a:r>
          </a:p>
        </p:txBody>
      </p:sp>
      <p:sp>
        <p:nvSpPr>
          <p:cNvPr id="60423" name="TextBox 6"/>
          <p:cNvSpPr txBox="1">
            <a:spLocks noChangeArrowheads="1"/>
          </p:cNvSpPr>
          <p:nvPr/>
        </p:nvSpPr>
        <p:spPr bwMode="auto">
          <a:xfrm>
            <a:off x="6324600" y="6019801"/>
            <a:ext cx="2362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r>
              <a:rPr lang="en-US" altLang="en-US" sz="2400" b="1">
                <a:solidFill>
                  <a:schemeClr val="bg1"/>
                </a:solidFill>
                <a:latin typeface="Arial Black" panose="020B0A04020102020204" pitchFamily="34" charset="0"/>
              </a:rPr>
              <a:t>British Destroyer</a:t>
            </a:r>
          </a:p>
        </p:txBody>
      </p:sp>
    </p:spTree>
    <p:extLst>
      <p:ext uri="{BB962C8B-B14F-4D97-AF65-F5344CB8AC3E}">
        <p14:creationId xmlns:p14="http://schemas.microsoft.com/office/powerpoint/2010/main" val="14843019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ltLang="en-US" smtClean="0"/>
              <a:t>Other New Innovations</a:t>
            </a:r>
          </a:p>
        </p:txBody>
      </p:sp>
      <p:pic>
        <p:nvPicPr>
          <p:cNvPr id="61443" name="Content Placeholder 3" descr="m1-flamethrower_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3999" y="1959781"/>
            <a:ext cx="9144001" cy="5413375"/>
          </a:xfrm>
        </p:spPr>
      </p:pic>
    </p:spTree>
    <p:extLst>
      <p:ext uri="{BB962C8B-B14F-4D97-AF65-F5344CB8AC3E}">
        <p14:creationId xmlns:p14="http://schemas.microsoft.com/office/powerpoint/2010/main" val="1566596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ltLang="en-US" smtClean="0"/>
              <a:t>Other New Innovations</a:t>
            </a:r>
          </a:p>
        </p:txBody>
      </p:sp>
      <p:pic>
        <p:nvPicPr>
          <p:cNvPr id="62467" name="Content Placeholder 3" descr="BigBertha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95402" y="1857777"/>
            <a:ext cx="9144000" cy="5257800"/>
          </a:xfrm>
        </p:spPr>
      </p:pic>
    </p:spTree>
    <p:extLst>
      <p:ext uri="{BB962C8B-B14F-4D97-AF65-F5344CB8AC3E}">
        <p14:creationId xmlns:p14="http://schemas.microsoft.com/office/powerpoint/2010/main" val="31222421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ctrTitle"/>
          </p:nvPr>
        </p:nvSpPr>
        <p:spPr/>
        <p:txBody>
          <a:bodyPr/>
          <a:lstStyle/>
          <a:p>
            <a:pPr eaLnBrk="1" hangingPunct="1"/>
            <a:r>
              <a:rPr lang="en-US" altLang="en-US" smtClean="0"/>
              <a:t>Leaders of WWI</a:t>
            </a:r>
          </a:p>
        </p:txBody>
      </p:sp>
      <p:pic>
        <p:nvPicPr>
          <p:cNvPr id="6451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7332" y="3230451"/>
            <a:ext cx="8305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3684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altLang="en-US" smtClean="0"/>
              <a:t>United States</a:t>
            </a:r>
          </a:p>
        </p:txBody>
      </p:sp>
      <p:pic>
        <p:nvPicPr>
          <p:cNvPr id="65539"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16653" y="1676400"/>
            <a:ext cx="3649662" cy="5029200"/>
          </a:xfrm>
        </p:spPr>
      </p:pic>
      <p:sp>
        <p:nvSpPr>
          <p:cNvPr id="4" name="Content Placeholder 3"/>
          <p:cNvSpPr>
            <a:spLocks noGrp="1"/>
          </p:cNvSpPr>
          <p:nvPr>
            <p:ph sz="half" idx="2"/>
          </p:nvPr>
        </p:nvSpPr>
        <p:spPr>
          <a:xfrm>
            <a:off x="6223715" y="2133600"/>
            <a:ext cx="4059238" cy="4572000"/>
          </a:xfrm>
        </p:spPr>
        <p:txBody>
          <a:bodyPr>
            <a:normAutofit lnSpcReduction="10000"/>
          </a:bodyPr>
          <a:lstStyle/>
          <a:p>
            <a:pPr marL="274320" indent="-274320">
              <a:spcAft>
                <a:spcPts val="0"/>
              </a:spcAft>
              <a:buFont typeface="Wingdings 2"/>
              <a:buChar char=""/>
              <a:defRPr/>
            </a:pPr>
            <a:r>
              <a:rPr lang="en-US" b="1" dirty="0"/>
              <a:t>President Woodrow Wilson Posing with King George V:</a:t>
            </a:r>
            <a:r>
              <a:rPr lang="en-US" dirty="0"/>
              <a:t> Despite his campaign pledge to keep the United States out of World War I, President Wilson asked Congress for a declaration of war in April 1917. Within months, massive numbers of American troops swelled the Allied ranks. More than 400,000 would see combat and 116,516 would die in the Great War.</a:t>
            </a:r>
          </a:p>
        </p:txBody>
      </p:sp>
    </p:spTree>
    <p:extLst>
      <p:ext uri="{BB962C8B-B14F-4D97-AF65-F5344CB8AC3E}">
        <p14:creationId xmlns:p14="http://schemas.microsoft.com/office/powerpoint/2010/main" val="40007925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altLang="en-US" smtClean="0"/>
              <a:t>United States</a:t>
            </a:r>
          </a:p>
        </p:txBody>
      </p:sp>
      <p:pic>
        <p:nvPicPr>
          <p:cNvPr id="66563"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74372" y="2037009"/>
            <a:ext cx="4059238" cy="4495800"/>
          </a:xfrm>
        </p:spPr>
      </p:pic>
      <p:sp>
        <p:nvSpPr>
          <p:cNvPr id="66564" name="Content Placeholder 3"/>
          <p:cNvSpPr>
            <a:spLocks noGrp="1"/>
          </p:cNvSpPr>
          <p:nvPr>
            <p:ph sz="half" idx="2"/>
          </p:nvPr>
        </p:nvSpPr>
        <p:spPr>
          <a:xfrm>
            <a:off x="6197958" y="2386885"/>
            <a:ext cx="4059238" cy="4572000"/>
          </a:xfrm>
        </p:spPr>
        <p:txBody>
          <a:bodyPr/>
          <a:lstStyle/>
          <a:p>
            <a:pPr eaLnBrk="1" hangingPunct="1"/>
            <a:r>
              <a:rPr lang="en-US" altLang="en-US" b="1" dirty="0" smtClean="0"/>
              <a:t>General John J. Pershing:</a:t>
            </a:r>
            <a:r>
              <a:rPr lang="en-US" altLang="en-US" dirty="0" smtClean="0"/>
              <a:t> A graduate of West Point and a veteran of the Battle of San Juan Hill, "Black Jack" Pershing was named commander of the American Expeditionary Force when the United States entered World War I in April 1917</a:t>
            </a:r>
          </a:p>
        </p:txBody>
      </p:sp>
    </p:spTree>
    <p:extLst>
      <p:ext uri="{BB962C8B-B14F-4D97-AF65-F5344CB8AC3E}">
        <p14:creationId xmlns:p14="http://schemas.microsoft.com/office/powerpoint/2010/main" val="2068299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p:txBody>
          <a:bodyPr/>
          <a:lstStyle/>
          <a:p>
            <a:pPr eaLnBrk="1" hangingPunct="1"/>
            <a:r>
              <a:rPr lang="en-US" altLang="en-US" smtClean="0"/>
              <a:t>Germany</a:t>
            </a:r>
          </a:p>
        </p:txBody>
      </p:sp>
      <p:pic>
        <p:nvPicPr>
          <p:cNvPr id="6758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1676400"/>
            <a:ext cx="4059238" cy="4343400"/>
          </a:xfrm>
        </p:spPr>
      </p:pic>
      <p:sp>
        <p:nvSpPr>
          <p:cNvPr id="6" name="Content Placeholder 5"/>
          <p:cNvSpPr>
            <a:spLocks noGrp="1"/>
          </p:cNvSpPr>
          <p:nvPr>
            <p:ph sz="half" idx="2"/>
          </p:nvPr>
        </p:nvSpPr>
        <p:spPr>
          <a:xfrm>
            <a:off x="6172200" y="1524000"/>
            <a:ext cx="4059238" cy="4572000"/>
          </a:xfrm>
        </p:spPr>
        <p:txBody>
          <a:bodyPr>
            <a:normAutofit lnSpcReduction="10000"/>
          </a:bodyPr>
          <a:lstStyle/>
          <a:p>
            <a:pPr marL="274320" indent="-274320">
              <a:spcAft>
                <a:spcPts val="0"/>
              </a:spcAft>
              <a:buFont typeface="Wingdings 2"/>
              <a:buChar char=""/>
              <a:defRPr/>
            </a:pPr>
            <a:r>
              <a:rPr lang="en-US" b="1" dirty="0"/>
              <a:t>Kaiser Wilhelm II:</a:t>
            </a:r>
            <a:r>
              <a:rPr lang="en-US" dirty="0"/>
              <a:t> A fierce militarist, Wilhelm II encouraged aggressive Austro-Hungarian diplomatic policies following the </a:t>
            </a:r>
            <a:r>
              <a:rPr lang="en-US" dirty="0" err="1"/>
              <a:t>assasination</a:t>
            </a:r>
            <a:r>
              <a:rPr lang="en-US" dirty="0"/>
              <a:t> of Franz Ferdinand. The Kaiser was nominally in charge of the German army, but the real power lay with his generals. As World War I drew to a close, he was forced to abdicate in 1918</a:t>
            </a:r>
          </a:p>
        </p:txBody>
      </p:sp>
    </p:spTree>
    <p:extLst>
      <p:ext uri="{BB962C8B-B14F-4D97-AF65-F5344CB8AC3E}">
        <p14:creationId xmlns:p14="http://schemas.microsoft.com/office/powerpoint/2010/main" val="2952550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altLang="en-US" smtClean="0"/>
              <a:t>Germany</a:t>
            </a:r>
          </a:p>
        </p:txBody>
      </p:sp>
      <p:pic>
        <p:nvPicPr>
          <p:cNvPr id="68611"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12253" y="1828800"/>
            <a:ext cx="4059238" cy="4724400"/>
          </a:xfrm>
        </p:spPr>
      </p:pic>
      <p:sp>
        <p:nvSpPr>
          <p:cNvPr id="4" name="Content Placeholder 3"/>
          <p:cNvSpPr>
            <a:spLocks noGrp="1"/>
          </p:cNvSpPr>
          <p:nvPr>
            <p:ph sz="half" idx="2"/>
          </p:nvPr>
        </p:nvSpPr>
        <p:spPr>
          <a:xfrm>
            <a:off x="6468415" y="2133600"/>
            <a:ext cx="4059238" cy="4572000"/>
          </a:xfrm>
        </p:spPr>
        <p:txBody>
          <a:bodyPr>
            <a:normAutofit/>
          </a:bodyPr>
          <a:lstStyle/>
          <a:p>
            <a:pPr marL="274320" indent="-274320">
              <a:spcAft>
                <a:spcPts val="0"/>
              </a:spcAft>
              <a:buFont typeface="Wingdings 2"/>
              <a:buChar char=""/>
              <a:defRPr/>
            </a:pPr>
            <a:r>
              <a:rPr lang="en-US" b="1" dirty="0"/>
              <a:t>Paul Von Hindenburg:</a:t>
            </a:r>
            <a:r>
              <a:rPr lang="en-US" dirty="0"/>
              <a:t> Von Hindenburg was recalled to service at the outbreak of World War I. By 1916, he and Erich von Ludendorff had assumed near total control of the German war effort, which they led until defeat in 1918. He later served as German president, and named Adolf Hitler chancellor of Germany in 1933</a:t>
            </a:r>
          </a:p>
        </p:txBody>
      </p:sp>
    </p:spTree>
    <p:extLst>
      <p:ext uri="{BB962C8B-B14F-4D97-AF65-F5344CB8AC3E}">
        <p14:creationId xmlns:p14="http://schemas.microsoft.com/office/powerpoint/2010/main" val="8882815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810000" y="685800"/>
            <a:ext cx="5029200" cy="304800"/>
          </a:xfrm>
        </p:spPr>
        <p:txBody>
          <a:bodyPr/>
          <a:lstStyle/>
          <a:p>
            <a:pPr eaLnBrk="1" hangingPunct="1"/>
            <a:endParaRPr lang="en-US" altLang="en-US" sz="1200"/>
          </a:p>
        </p:txBody>
      </p:sp>
      <p:pic>
        <p:nvPicPr>
          <p:cNvPr id="49155" name="Content Placeholder 3" descr="ww1-mounted-machine-guns-i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36572" y="611982"/>
            <a:ext cx="6553200" cy="5108575"/>
          </a:xfrm>
        </p:spPr>
      </p:pic>
      <p:sp>
        <p:nvSpPr>
          <p:cNvPr id="49156" name="Rectangle 2"/>
          <p:cNvSpPr>
            <a:spLocks noChangeArrowheads="1"/>
          </p:cNvSpPr>
          <p:nvPr/>
        </p:nvSpPr>
        <p:spPr bwMode="auto">
          <a:xfrm>
            <a:off x="6248400" y="381001"/>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2400">
              <a:latin typeface="Arial Black" panose="020B0A04020102020204" pitchFamily="34" charset="0"/>
            </a:endParaRPr>
          </a:p>
        </p:txBody>
      </p:sp>
    </p:spTree>
    <p:extLst>
      <p:ext uri="{BB962C8B-B14F-4D97-AF65-F5344CB8AC3E}">
        <p14:creationId xmlns:p14="http://schemas.microsoft.com/office/powerpoint/2010/main" val="19558452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altLang="en-US" smtClean="0"/>
              <a:t>Russia</a:t>
            </a:r>
          </a:p>
        </p:txBody>
      </p:sp>
      <p:pic>
        <p:nvPicPr>
          <p:cNvPr id="6963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53921" y="1765479"/>
            <a:ext cx="4059238" cy="4495800"/>
          </a:xfrm>
        </p:spPr>
      </p:pic>
      <p:sp>
        <p:nvSpPr>
          <p:cNvPr id="4" name="Content Placeholder 3"/>
          <p:cNvSpPr>
            <a:spLocks noGrp="1"/>
          </p:cNvSpPr>
          <p:nvPr>
            <p:ph sz="half" idx="2"/>
          </p:nvPr>
        </p:nvSpPr>
        <p:spPr>
          <a:xfrm>
            <a:off x="6365383" y="1987639"/>
            <a:ext cx="4059238" cy="4572000"/>
          </a:xfrm>
        </p:spPr>
        <p:txBody>
          <a:bodyPr>
            <a:normAutofit/>
          </a:bodyPr>
          <a:lstStyle/>
          <a:p>
            <a:pPr marL="274320" indent="-274320">
              <a:spcAft>
                <a:spcPts val="0"/>
              </a:spcAft>
              <a:buFont typeface="Wingdings 2"/>
              <a:buChar char=""/>
              <a:defRPr/>
            </a:pPr>
            <a:r>
              <a:rPr lang="en-US" b="1" dirty="0"/>
              <a:t>Tsar Nicholas II:</a:t>
            </a:r>
            <a:r>
              <a:rPr lang="en-US" dirty="0"/>
              <a:t> When Austria-Hungary declared war on Serbia, Russia's alliance with its Balkan neighbor forced it to enter the war against the Central Powers. The tsar assumed control of the Russian army, with disastrous results. In 1917, he was forced to abdicate, and he and his family were executed in 1918</a:t>
            </a:r>
          </a:p>
        </p:txBody>
      </p:sp>
    </p:spTree>
    <p:extLst>
      <p:ext uri="{BB962C8B-B14F-4D97-AF65-F5344CB8AC3E}">
        <p14:creationId xmlns:p14="http://schemas.microsoft.com/office/powerpoint/2010/main" val="39137686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altLang="en-US" smtClean="0"/>
              <a:t>Soviet Union</a:t>
            </a:r>
          </a:p>
        </p:txBody>
      </p:sp>
      <p:pic>
        <p:nvPicPr>
          <p:cNvPr id="70659"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41900" y="1981245"/>
            <a:ext cx="3657600" cy="4121150"/>
          </a:xfrm>
        </p:spPr>
      </p:pic>
      <p:sp>
        <p:nvSpPr>
          <p:cNvPr id="4" name="Content Placeholder 3"/>
          <p:cNvSpPr>
            <a:spLocks noGrp="1"/>
          </p:cNvSpPr>
          <p:nvPr>
            <p:ph sz="half" idx="2"/>
          </p:nvPr>
        </p:nvSpPr>
        <p:spPr>
          <a:xfrm>
            <a:off x="6519930" y="2285999"/>
            <a:ext cx="4059238" cy="4572000"/>
          </a:xfrm>
        </p:spPr>
        <p:txBody>
          <a:bodyPr>
            <a:normAutofit/>
          </a:bodyPr>
          <a:lstStyle/>
          <a:p>
            <a:pPr marL="274320" indent="-274320">
              <a:spcAft>
                <a:spcPts val="0"/>
              </a:spcAft>
              <a:buFont typeface="Wingdings 2"/>
              <a:buChar char=""/>
              <a:defRPr/>
            </a:pPr>
            <a:r>
              <a:rPr lang="en-US" b="1" dirty="0" err="1"/>
              <a:t>Vladmir</a:t>
            </a:r>
            <a:r>
              <a:rPr lang="en-US" b="1" dirty="0"/>
              <a:t> Lenin:</a:t>
            </a:r>
            <a:r>
              <a:rPr lang="en-US" dirty="0"/>
              <a:t> After the Bolsheviks seized power during the Russian Revolution of 1917, Lenin negotiated the Treaty of Brest-Litovsk. The treaty ended Russia's involvement in World War I, but on humiliating terms: Russia lost territory and nearly one-quarter of its population to the Central Powers</a:t>
            </a:r>
          </a:p>
        </p:txBody>
      </p:sp>
    </p:spTree>
    <p:extLst>
      <p:ext uri="{BB962C8B-B14F-4D97-AF65-F5344CB8AC3E}">
        <p14:creationId xmlns:p14="http://schemas.microsoft.com/office/powerpoint/2010/main" val="11230872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endParaRPr lang="en-US" altLang="en-US" smtClean="0"/>
          </a:p>
        </p:txBody>
      </p:sp>
      <p:pic>
        <p:nvPicPr>
          <p:cNvPr id="71683"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76401" y="228601"/>
            <a:ext cx="8831263" cy="6437313"/>
          </a:xfrm>
        </p:spPr>
      </p:pic>
    </p:spTree>
    <p:extLst>
      <p:ext uri="{BB962C8B-B14F-4D97-AF65-F5344CB8AC3E}">
        <p14:creationId xmlns:p14="http://schemas.microsoft.com/office/powerpoint/2010/main" val="18362137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altLang="en-US" smtClean="0"/>
              <a:t>End of Romanov Dynasty</a:t>
            </a:r>
          </a:p>
        </p:txBody>
      </p:sp>
      <p:pic>
        <p:nvPicPr>
          <p:cNvPr id="72707"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95402" y="1970484"/>
            <a:ext cx="3932238" cy="4572000"/>
          </a:xfrm>
        </p:spPr>
      </p:pic>
      <p:pic>
        <p:nvPicPr>
          <p:cNvPr id="72708"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6000" y="2069307"/>
            <a:ext cx="4059238" cy="4157662"/>
          </a:xfrm>
        </p:spPr>
      </p:pic>
    </p:spTree>
    <p:extLst>
      <p:ext uri="{BB962C8B-B14F-4D97-AF65-F5344CB8AC3E}">
        <p14:creationId xmlns:p14="http://schemas.microsoft.com/office/powerpoint/2010/main" val="34093574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smtClean="0"/>
              <a:t>Gregory Rasputin</a:t>
            </a:r>
          </a:p>
        </p:txBody>
      </p:sp>
      <p:pic>
        <p:nvPicPr>
          <p:cNvPr id="73731"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1600200"/>
            <a:ext cx="4059238" cy="4572000"/>
          </a:xfrm>
        </p:spPr>
      </p:pic>
      <p:pic>
        <p:nvPicPr>
          <p:cNvPr id="73732"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00800" y="1752600"/>
            <a:ext cx="3581400" cy="4343400"/>
          </a:xfrm>
        </p:spPr>
      </p:pic>
      <p:pic>
        <p:nvPicPr>
          <p:cNvPr id="73733" name="Content Placeholder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1612" y="0"/>
            <a:ext cx="91963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2800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altLang="en-US" smtClean="0"/>
              <a:t>France</a:t>
            </a:r>
          </a:p>
        </p:txBody>
      </p:sp>
      <p:pic>
        <p:nvPicPr>
          <p:cNvPr id="7475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57707" y="1524000"/>
            <a:ext cx="4059238" cy="4419600"/>
          </a:xfrm>
        </p:spPr>
      </p:pic>
      <p:sp>
        <p:nvSpPr>
          <p:cNvPr id="4" name="Content Placeholder 3"/>
          <p:cNvSpPr>
            <a:spLocks noGrp="1"/>
          </p:cNvSpPr>
          <p:nvPr>
            <p:ph sz="half" idx="2"/>
          </p:nvPr>
        </p:nvSpPr>
        <p:spPr>
          <a:xfrm>
            <a:off x="7022205" y="1447800"/>
            <a:ext cx="4059238" cy="4572000"/>
          </a:xfrm>
        </p:spPr>
        <p:txBody>
          <a:bodyPr>
            <a:normAutofit lnSpcReduction="10000"/>
          </a:bodyPr>
          <a:lstStyle/>
          <a:p>
            <a:pPr marL="274320" indent="-274320">
              <a:spcAft>
                <a:spcPts val="0"/>
              </a:spcAft>
              <a:buFont typeface="Wingdings 2"/>
              <a:buChar char=""/>
              <a:defRPr/>
            </a:pPr>
            <a:r>
              <a:rPr lang="en-US" b="1" dirty="0"/>
              <a:t>Georges Clemenceau :</a:t>
            </a:r>
            <a:r>
              <a:rPr lang="en-US" dirty="0"/>
              <a:t> As prime minister of France from 1917 to 1920, Clemenceau worked to restore French morale and concentrate Allied military forces under Ferdinand Foch. He led the French delegation to the peace talks ending World War I, during which he insisted on harsh reparation payments and German disarmament</a:t>
            </a:r>
          </a:p>
        </p:txBody>
      </p:sp>
    </p:spTree>
    <p:extLst>
      <p:ext uri="{BB962C8B-B14F-4D97-AF65-F5344CB8AC3E}">
        <p14:creationId xmlns:p14="http://schemas.microsoft.com/office/powerpoint/2010/main" val="39024888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altLang="en-US" smtClean="0"/>
              <a:t>Britain</a:t>
            </a:r>
          </a:p>
        </p:txBody>
      </p:sp>
      <p:pic>
        <p:nvPicPr>
          <p:cNvPr id="75779"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20404" y="1541172"/>
            <a:ext cx="3916362" cy="4572000"/>
          </a:xfrm>
        </p:spPr>
      </p:pic>
      <p:sp>
        <p:nvSpPr>
          <p:cNvPr id="4" name="Content Placeholder 3"/>
          <p:cNvSpPr>
            <a:spLocks noGrp="1"/>
          </p:cNvSpPr>
          <p:nvPr>
            <p:ph sz="half" idx="2"/>
          </p:nvPr>
        </p:nvSpPr>
        <p:spPr>
          <a:xfrm>
            <a:off x="7112358" y="1541172"/>
            <a:ext cx="4059238" cy="4572000"/>
          </a:xfrm>
        </p:spPr>
        <p:txBody>
          <a:bodyPr>
            <a:normAutofit/>
          </a:bodyPr>
          <a:lstStyle/>
          <a:p>
            <a:pPr marL="274320" indent="-274320">
              <a:spcAft>
                <a:spcPts val="0"/>
              </a:spcAft>
              <a:buFont typeface="Wingdings 2"/>
              <a:buChar char=""/>
              <a:defRPr/>
            </a:pPr>
            <a:r>
              <a:rPr lang="en-US" b="1" u="sng" dirty="0"/>
              <a:t>David Lloyd George, 1st Earl Lloyd George of </a:t>
            </a:r>
            <a:r>
              <a:rPr lang="en-US" b="1" u="sng" dirty="0" err="1"/>
              <a:t>Dwyfor</a:t>
            </a:r>
            <a:r>
              <a:rPr lang="en-US" u="sng" dirty="0"/>
              <a:t> </a:t>
            </a:r>
            <a:r>
              <a:rPr lang="en-US" u="sng" dirty="0" smtClean="0"/>
              <a:t>January </a:t>
            </a:r>
            <a:r>
              <a:rPr lang="en-US" u="sng" dirty="0"/>
              <a:t>1863 – 26 March 1945), was a </a:t>
            </a:r>
            <a:r>
              <a:rPr lang="en-US" u="sng" dirty="0" err="1" smtClean="0"/>
              <a:t>BritishLiberal</a:t>
            </a:r>
            <a:r>
              <a:rPr lang="en-US" u="sng" dirty="0" smtClean="0"/>
              <a:t> </a:t>
            </a:r>
            <a:r>
              <a:rPr lang="en-US" u="sng" dirty="0"/>
              <a:t>politician and statesman. He was Prime Minister of the United Kingdom and led a Wartime Coalition Government between 1916 and 1922 and was the Leader of the Liberal </a:t>
            </a:r>
            <a:r>
              <a:rPr lang="en-US" u="sng" dirty="0" smtClean="0"/>
              <a:t>Party </a:t>
            </a:r>
            <a:r>
              <a:rPr lang="en-US" u="sng" dirty="0"/>
              <a:t>from 1926 to 1931</a:t>
            </a:r>
          </a:p>
        </p:txBody>
      </p:sp>
    </p:spTree>
    <p:extLst>
      <p:ext uri="{BB962C8B-B14F-4D97-AF65-F5344CB8AC3E}">
        <p14:creationId xmlns:p14="http://schemas.microsoft.com/office/powerpoint/2010/main" val="13730777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smtClean="0"/>
              <a:t>Effects of the Machine Gun</a:t>
            </a:r>
          </a:p>
        </p:txBody>
      </p:sp>
      <p:sp>
        <p:nvSpPr>
          <p:cNvPr id="3" name="Content Placeholder 2"/>
          <p:cNvSpPr>
            <a:spLocks noGrp="1"/>
          </p:cNvSpPr>
          <p:nvPr>
            <p:ph idx="1"/>
          </p:nvPr>
        </p:nvSpPr>
        <p:spPr/>
        <p:txBody>
          <a:bodyPr>
            <a:normAutofit/>
          </a:bodyPr>
          <a:lstStyle/>
          <a:p>
            <a:pPr eaLnBrk="1" hangingPunct="1">
              <a:defRPr/>
            </a:pPr>
            <a:r>
              <a:rPr lang="en-US" dirty="0" smtClean="0"/>
              <a:t>Would require a gun crew of four to six operators.</a:t>
            </a:r>
          </a:p>
          <a:p>
            <a:pPr eaLnBrk="1" hangingPunct="1">
              <a:defRPr/>
            </a:pPr>
            <a:r>
              <a:rPr lang="en-US" dirty="0" smtClean="0"/>
              <a:t>They could fire 400-600 small-caliber rounds per minute.</a:t>
            </a:r>
          </a:p>
          <a:p>
            <a:pPr eaLnBrk="1" hangingPunct="1">
              <a:defRPr/>
            </a:pPr>
            <a:r>
              <a:rPr lang="en-US" dirty="0" smtClean="0"/>
              <a:t>These early machine guns would rapidly overheat and become inoperative without the aid of cooling mechanisms.</a:t>
            </a:r>
          </a:p>
          <a:p>
            <a:pPr eaLnBrk="1" hangingPunct="1">
              <a:defRPr/>
            </a:pPr>
            <a:r>
              <a:rPr lang="en-US" dirty="0" smtClean="0"/>
              <a:t>The machine gun proved a fearsome defensive weapon. Enemy infantry assaults upon such positions invariably proved highly costly.</a:t>
            </a:r>
            <a:endParaRPr lang="en-US" dirty="0"/>
          </a:p>
        </p:txBody>
      </p:sp>
    </p:spTree>
    <p:extLst>
      <p:ext uri="{BB962C8B-B14F-4D97-AF65-F5344CB8AC3E}">
        <p14:creationId xmlns:p14="http://schemas.microsoft.com/office/powerpoint/2010/main" val="23735231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tLang="en-US" smtClean="0"/>
              <a:t>Tanks or Landship</a:t>
            </a:r>
          </a:p>
        </p:txBody>
      </p:sp>
      <p:pic>
        <p:nvPicPr>
          <p:cNvPr id="51203" name="Content Placeholder 3" descr="WWITank1greyscal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89279" y="1977934"/>
            <a:ext cx="8813442" cy="5141175"/>
          </a:xfrm>
        </p:spPr>
      </p:pic>
    </p:spTree>
    <p:extLst>
      <p:ext uri="{BB962C8B-B14F-4D97-AF65-F5344CB8AC3E}">
        <p14:creationId xmlns:p14="http://schemas.microsoft.com/office/powerpoint/2010/main" val="36719315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smtClean="0"/>
              <a:t>Work in Progress</a:t>
            </a:r>
          </a:p>
        </p:txBody>
      </p:sp>
      <p:sp>
        <p:nvSpPr>
          <p:cNvPr id="52227" name="Content Placeholder 2"/>
          <p:cNvSpPr>
            <a:spLocks noGrp="1"/>
          </p:cNvSpPr>
          <p:nvPr>
            <p:ph idx="1"/>
          </p:nvPr>
        </p:nvSpPr>
        <p:spPr/>
        <p:txBody>
          <a:bodyPr/>
          <a:lstStyle/>
          <a:p>
            <a:pPr eaLnBrk="1" hangingPunct="1"/>
            <a:r>
              <a:rPr lang="en-US" altLang="en-US" smtClean="0"/>
              <a:t>This first tank was given the nickname 'Little Willie' .</a:t>
            </a:r>
          </a:p>
          <a:p>
            <a:pPr eaLnBrk="1" hangingPunct="1"/>
            <a:r>
              <a:rPr lang="en-US" altLang="en-US" smtClean="0"/>
              <a:t>The tank could carry three people in cramped conditions.</a:t>
            </a:r>
          </a:p>
          <a:p>
            <a:pPr eaLnBrk="1" hangingPunct="1"/>
            <a:r>
              <a:rPr lang="en-US" altLang="en-US" smtClean="0"/>
              <a:t>Its top speed was three miles per hour on level ground, two miles per hour on rough terrain.</a:t>
            </a:r>
          </a:p>
          <a:p>
            <a:pPr eaLnBrk="1" hangingPunct="1"/>
            <a:r>
              <a:rPr lang="en-US" altLang="en-US" smtClean="0"/>
              <a:t>They often broke down and became ditched - i.e. stuck in a muddy trench.</a:t>
            </a:r>
          </a:p>
        </p:txBody>
      </p:sp>
    </p:spTree>
    <p:extLst>
      <p:ext uri="{BB962C8B-B14F-4D97-AF65-F5344CB8AC3E}">
        <p14:creationId xmlns:p14="http://schemas.microsoft.com/office/powerpoint/2010/main" val="18163208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smtClean="0"/>
              <a:t>Tanks produced during the war</a:t>
            </a:r>
          </a:p>
        </p:txBody>
      </p:sp>
      <p:sp>
        <p:nvSpPr>
          <p:cNvPr id="53251" name="Content Placeholder 2"/>
          <p:cNvSpPr>
            <a:spLocks noGrp="1"/>
          </p:cNvSpPr>
          <p:nvPr>
            <p:ph idx="1"/>
          </p:nvPr>
        </p:nvSpPr>
        <p:spPr/>
        <p:txBody>
          <a:bodyPr>
            <a:normAutofit fontScale="70000" lnSpcReduction="20000"/>
          </a:bodyPr>
          <a:lstStyle/>
          <a:p>
            <a:pPr eaLnBrk="1" hangingPunct="1"/>
            <a:r>
              <a:rPr lang="en-US" altLang="en-US"/>
              <a:t>France -4,700</a:t>
            </a:r>
          </a:p>
          <a:p>
            <a:pPr eaLnBrk="1" hangingPunct="1"/>
            <a:endParaRPr lang="en-US" altLang="en-US"/>
          </a:p>
          <a:p>
            <a:pPr eaLnBrk="1" hangingPunct="1"/>
            <a:r>
              <a:rPr lang="en-US" altLang="en-US"/>
              <a:t>United Kingdom – 2,800</a:t>
            </a:r>
          </a:p>
          <a:p>
            <a:pPr eaLnBrk="1" hangingPunct="1"/>
            <a:endParaRPr lang="en-US" altLang="en-US"/>
          </a:p>
          <a:p>
            <a:pPr eaLnBrk="1" hangingPunct="1"/>
            <a:r>
              <a:rPr lang="en-US" altLang="en-US"/>
              <a:t>USA- 84</a:t>
            </a:r>
          </a:p>
          <a:p>
            <a:pPr eaLnBrk="1" hangingPunct="1"/>
            <a:endParaRPr lang="en-US" altLang="en-US"/>
          </a:p>
          <a:p>
            <a:pPr eaLnBrk="1" hangingPunct="1"/>
            <a:r>
              <a:rPr lang="en-US" altLang="en-US"/>
              <a:t>Germany -20</a:t>
            </a:r>
          </a:p>
          <a:p>
            <a:pPr eaLnBrk="1" hangingPunct="1"/>
            <a:endParaRPr lang="en-US" altLang="en-US"/>
          </a:p>
          <a:p>
            <a:pPr eaLnBrk="1" hangingPunct="1"/>
            <a:r>
              <a:rPr lang="en-US" altLang="en-US"/>
              <a:t>Italy - 6</a:t>
            </a:r>
          </a:p>
          <a:p>
            <a:pPr eaLnBrk="1" hangingPunct="1"/>
            <a:endParaRPr lang="en-US" altLang="en-US" smtClean="0"/>
          </a:p>
        </p:txBody>
      </p:sp>
    </p:spTree>
    <p:extLst>
      <p:ext uri="{BB962C8B-B14F-4D97-AF65-F5344CB8AC3E}">
        <p14:creationId xmlns:p14="http://schemas.microsoft.com/office/powerpoint/2010/main" val="14682814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smtClean="0"/>
              <a:t>Poison Gas</a:t>
            </a:r>
          </a:p>
        </p:txBody>
      </p:sp>
      <p:pic>
        <p:nvPicPr>
          <p:cNvPr id="54275" name="Content Placeholder 3" descr="wwi_ga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898561"/>
            <a:ext cx="9144000" cy="5410200"/>
          </a:xfrm>
        </p:spPr>
      </p:pic>
      <p:pic>
        <p:nvPicPr>
          <p:cNvPr id="54276" name="Picture 4" descr="British_55th_Division_gas_casualti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0386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4505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ltLang="en-US" smtClean="0"/>
              <a:t>Poison Gas</a:t>
            </a:r>
          </a:p>
        </p:txBody>
      </p:sp>
      <p:sp>
        <p:nvSpPr>
          <p:cNvPr id="3" name="Content Placeholder 2"/>
          <p:cNvSpPr>
            <a:spLocks noGrp="1"/>
          </p:cNvSpPr>
          <p:nvPr>
            <p:ph idx="1"/>
          </p:nvPr>
        </p:nvSpPr>
        <p:spPr/>
        <p:txBody>
          <a:bodyPr>
            <a:normAutofit fontScale="92500" lnSpcReduction="10000"/>
          </a:bodyPr>
          <a:lstStyle/>
          <a:p>
            <a:pPr eaLnBrk="1" hangingPunct="1">
              <a:defRPr/>
            </a:pPr>
            <a:r>
              <a:rPr lang="en-US" dirty="0" smtClean="0"/>
              <a:t>Chlorine, Mustard and Phosgene Gas</a:t>
            </a:r>
          </a:p>
          <a:p>
            <a:pPr eaLnBrk="1" hangingPunct="1">
              <a:defRPr/>
            </a:pPr>
            <a:r>
              <a:rPr lang="en-US" dirty="0" smtClean="0"/>
              <a:t>The effects of chlorine gas were severe. Within seconds of inhaling its vapor it destroyed the victim's respiratory organs, bringing on choking attacks. </a:t>
            </a:r>
          </a:p>
          <a:p>
            <a:pPr eaLnBrk="1" hangingPunct="1">
              <a:defRPr/>
            </a:pPr>
            <a:r>
              <a:rPr lang="en-US" dirty="0" smtClean="0"/>
              <a:t>The Germans' use of chlorine gas provoked immediate widespread condemnation, and certainly damaged German relations with the neutral powers, including the U.S.</a:t>
            </a:r>
          </a:p>
          <a:p>
            <a:pPr eaLnBrk="1" hangingPunct="1">
              <a:defRPr/>
            </a:pPr>
            <a:r>
              <a:rPr lang="en-US" dirty="0" smtClean="0"/>
              <a:t>After its initial effects in 1915, gas related deaths </a:t>
            </a:r>
            <a:r>
              <a:rPr lang="en-US" dirty="0"/>
              <a:t>b</a:t>
            </a:r>
            <a:r>
              <a:rPr lang="en-US" dirty="0" smtClean="0"/>
              <a:t>ecame relatively low due to better created gas masks.</a:t>
            </a:r>
          </a:p>
          <a:p>
            <a:pPr eaLnBrk="1" hangingPunct="1">
              <a:defRPr/>
            </a:pPr>
            <a:r>
              <a:rPr lang="en-US" dirty="0" smtClean="0"/>
              <a:t>1925 the use of gas in warfare became outlawed.</a:t>
            </a:r>
            <a:endParaRPr lang="en-US" dirty="0"/>
          </a:p>
        </p:txBody>
      </p:sp>
    </p:spTree>
    <p:extLst>
      <p:ext uri="{BB962C8B-B14F-4D97-AF65-F5344CB8AC3E}">
        <p14:creationId xmlns:p14="http://schemas.microsoft.com/office/powerpoint/2010/main" val="691288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en-US" smtClean="0"/>
              <a:t>Planes</a:t>
            </a:r>
          </a:p>
        </p:txBody>
      </p:sp>
      <p:pic>
        <p:nvPicPr>
          <p:cNvPr id="56323" name="Content Placeholder 3" descr="fokdri.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933977"/>
            <a:ext cx="9144000" cy="5029200"/>
          </a:xfrm>
        </p:spPr>
      </p:pic>
    </p:spTree>
    <p:extLst>
      <p:ext uri="{BB962C8B-B14F-4D97-AF65-F5344CB8AC3E}">
        <p14:creationId xmlns:p14="http://schemas.microsoft.com/office/powerpoint/2010/main" val="697039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TotalTime>
  <Words>896</Words>
  <Application>Microsoft Office PowerPoint</Application>
  <PresentationFormat>Widescreen</PresentationFormat>
  <Paragraphs>69</Paragraphs>
  <Slides>26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Black</vt:lpstr>
      <vt:lpstr>Calibri</vt:lpstr>
      <vt:lpstr>Garamond</vt:lpstr>
      <vt:lpstr>Times New Roman</vt:lpstr>
      <vt:lpstr>Wingdings 2</vt:lpstr>
      <vt:lpstr>Organic</vt:lpstr>
      <vt:lpstr>New Technology and WWI Weapons</vt:lpstr>
      <vt:lpstr>PowerPoint Presentation</vt:lpstr>
      <vt:lpstr>Effects of the Machine Gun</vt:lpstr>
      <vt:lpstr>Tanks or Landship</vt:lpstr>
      <vt:lpstr>Work in Progress</vt:lpstr>
      <vt:lpstr>Tanks produced during the war</vt:lpstr>
      <vt:lpstr>Poison Gas</vt:lpstr>
      <vt:lpstr>Poison Gas</vt:lpstr>
      <vt:lpstr>Planes</vt:lpstr>
      <vt:lpstr>WWI Aviation -Dog Fights</vt:lpstr>
      <vt:lpstr>The Red Baron - Manfred von Richthofen</vt:lpstr>
      <vt:lpstr>Other New Innovations</vt:lpstr>
      <vt:lpstr>Other New Innovations</vt:lpstr>
      <vt:lpstr>Other New Innovations</vt:lpstr>
      <vt:lpstr>Leaders of WWI</vt:lpstr>
      <vt:lpstr>United States</vt:lpstr>
      <vt:lpstr>United States</vt:lpstr>
      <vt:lpstr>Germany</vt:lpstr>
      <vt:lpstr>Germany</vt:lpstr>
      <vt:lpstr>Russia</vt:lpstr>
      <vt:lpstr>Soviet Union</vt:lpstr>
      <vt:lpstr>PowerPoint Presentation</vt:lpstr>
      <vt:lpstr>End of Romanov Dynasty</vt:lpstr>
      <vt:lpstr>Gregory Rasputin</vt:lpstr>
      <vt:lpstr>France</vt:lpstr>
      <vt:lpstr>Britain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Elbel</dc:creator>
  <cp:lastModifiedBy>Ed Elbel</cp:lastModifiedBy>
  <cp:revision>2</cp:revision>
  <dcterms:created xsi:type="dcterms:W3CDTF">2014-06-10T19:23:08Z</dcterms:created>
  <dcterms:modified xsi:type="dcterms:W3CDTF">2014-06-10T19:32:49Z</dcterms:modified>
</cp:coreProperties>
</file>