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worldwar.com/atoz/trenchfever.htm" TargetMode="External"/><Relationship Id="rId2" Type="http://schemas.openxmlformats.org/officeDocument/2006/relationships/hyperlink" Target="http://www.firstworldwar.com/atoz/rat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Innovations Lead to Trench Warfare</a:t>
            </a:r>
            <a:endParaRPr lang="en-US" dirty="0"/>
          </a:p>
        </p:txBody>
      </p:sp>
      <p:pic>
        <p:nvPicPr>
          <p:cNvPr id="768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487" y="437882"/>
            <a:ext cx="11526591" cy="5954450"/>
          </a:xfrm>
        </p:spPr>
      </p:pic>
    </p:spTree>
    <p:extLst>
      <p:ext uri="{BB962C8B-B14F-4D97-AF65-F5344CB8AC3E}">
        <p14:creationId xmlns:p14="http://schemas.microsoft.com/office/powerpoint/2010/main" val="321532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80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910" y="0"/>
            <a:ext cx="11912958" cy="6858000"/>
          </a:xfrm>
        </p:spPr>
      </p:pic>
    </p:spTree>
    <p:extLst>
      <p:ext uri="{BB962C8B-B14F-4D97-AF65-F5344CB8AC3E}">
        <p14:creationId xmlns:p14="http://schemas.microsoft.com/office/powerpoint/2010/main" val="301061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90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028868" cy="6858000"/>
          </a:xfrm>
        </p:spPr>
      </p:pic>
    </p:spTree>
    <p:extLst>
      <p:ext uri="{BB962C8B-B14F-4D97-AF65-F5344CB8AC3E}">
        <p14:creationId xmlns:p14="http://schemas.microsoft.com/office/powerpoint/2010/main" val="11207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9188"/>
            <a:ext cx="12192000" cy="7977188"/>
          </a:xfrm>
        </p:spPr>
      </p:pic>
    </p:spTree>
    <p:extLst>
      <p:ext uri="{BB962C8B-B14F-4D97-AF65-F5344CB8AC3E}">
        <p14:creationId xmlns:p14="http://schemas.microsoft.com/office/powerpoint/2010/main" val="31600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Content Placeholder 3" descr="http://historywarsweapons.com/wp-content/uploads/image/VersaillesTreaty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38" y="179231"/>
            <a:ext cx="11483662" cy="6781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196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League of Nations</a:t>
            </a:r>
          </a:p>
        </p:txBody>
      </p:sp>
      <p:pic>
        <p:nvPicPr>
          <p:cNvPr id="931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822" y="1983346"/>
            <a:ext cx="11204619" cy="5069984"/>
          </a:xfrm>
        </p:spPr>
      </p:pic>
    </p:spTree>
    <p:extLst>
      <p:ext uri="{BB962C8B-B14F-4D97-AF65-F5344CB8AC3E}">
        <p14:creationId xmlns:p14="http://schemas.microsoft.com/office/powerpoint/2010/main" val="162411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78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83" y="381000"/>
            <a:ext cx="11668259" cy="6096000"/>
          </a:xfrm>
        </p:spPr>
      </p:pic>
    </p:spTree>
    <p:extLst>
      <p:ext uri="{BB962C8B-B14F-4D97-AF65-F5344CB8AC3E}">
        <p14:creationId xmlns:p14="http://schemas.microsoft.com/office/powerpoint/2010/main" val="24087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88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003" y="304800"/>
            <a:ext cx="11410682" cy="6477000"/>
          </a:xfrm>
        </p:spPr>
      </p:pic>
    </p:spTree>
    <p:extLst>
      <p:ext uri="{BB962C8B-B14F-4D97-AF65-F5344CB8AC3E}">
        <p14:creationId xmlns:p14="http://schemas.microsoft.com/office/powerpoint/2010/main" val="269377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98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245" y="457200"/>
            <a:ext cx="11462197" cy="6248400"/>
          </a:xfrm>
        </p:spPr>
      </p:pic>
    </p:spTree>
    <p:extLst>
      <p:ext uri="{BB962C8B-B14F-4D97-AF65-F5344CB8AC3E}">
        <p14:creationId xmlns:p14="http://schemas.microsoft.com/office/powerpoint/2010/main" val="249346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in the Trenches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It has been estimated that up to one third of Allied casualties on the Western Front were actually sustained in the trenches.</a:t>
            </a:r>
          </a:p>
          <a:p>
            <a:pPr eaLnBrk="1" hangingPunct="1"/>
            <a:r>
              <a:rPr lang="en-US" altLang="en-US" smtClean="0">
                <a:hlinkClick r:id="rId2" action="ppaction://hlinkfile"/>
              </a:rPr>
              <a:t>Rats in their millions</a:t>
            </a:r>
            <a:r>
              <a:rPr lang="en-US" altLang="en-US" smtClean="0"/>
              <a:t> infested trenches.</a:t>
            </a:r>
          </a:p>
          <a:p>
            <a:pPr eaLnBrk="1" hangingPunct="1"/>
            <a:r>
              <a:rPr lang="en-US" altLang="en-US" smtClean="0"/>
              <a:t>Lice caused </a:t>
            </a:r>
            <a:r>
              <a:rPr lang="en-US" altLang="en-US" smtClean="0">
                <a:hlinkClick r:id="rId3" action="ppaction://hlinkfile"/>
              </a:rPr>
              <a:t>Trench Fever</a:t>
            </a:r>
            <a:r>
              <a:rPr lang="en-US" altLang="en-US" smtClean="0"/>
              <a:t>, a particularly painful disease that began suddenly with severe pain followed by high fever.</a:t>
            </a:r>
          </a:p>
          <a:p>
            <a:pPr eaLnBrk="1" hangingPunct="1"/>
            <a:r>
              <a:rPr lang="en-US" altLang="en-US" smtClean="0"/>
              <a:t>Overflowing latrines would similarly give off a most offensive stench.</a:t>
            </a:r>
          </a:p>
        </p:txBody>
      </p:sp>
    </p:spTree>
    <p:extLst>
      <p:ext uri="{BB962C8B-B14F-4D97-AF65-F5344CB8AC3E}">
        <p14:creationId xmlns:p14="http://schemas.microsoft.com/office/powerpoint/2010/main" val="378168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2876550" y="4572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WWI Casualties</a:t>
            </a:r>
          </a:p>
        </p:txBody>
      </p:sp>
      <p:pic>
        <p:nvPicPr>
          <p:cNvPr id="839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124" y="1447800"/>
            <a:ext cx="11565228" cy="5181600"/>
          </a:xfrm>
        </p:spPr>
      </p:pic>
    </p:spTree>
    <p:extLst>
      <p:ext uri="{BB962C8B-B14F-4D97-AF65-F5344CB8AC3E}">
        <p14:creationId xmlns:p14="http://schemas.microsoft.com/office/powerpoint/2010/main" val="411361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49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0"/>
            <a:ext cx="3905251" cy="2478088"/>
          </a:xfrm>
        </p:spPr>
      </p:pic>
      <p:pic>
        <p:nvPicPr>
          <p:cNvPr id="849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8088"/>
            <a:ext cx="521335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-76200"/>
            <a:ext cx="526256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86114"/>
            <a:ext cx="4114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6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6019" name="Picture 2" descr="http://www.ishlt.org/ContentDocuments/RearViewS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31" y="0"/>
            <a:ext cx="1208896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Woodrow Wilson’s Fourteen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sz="1400" b="1" dirty="0"/>
              <a:t>1.   Wilson had devised a 14 point plan that he believed would bring stability to Europe. </a:t>
            </a:r>
            <a:endParaRPr lang="en-US" sz="1400" b="1" dirty="0"/>
          </a:p>
          <a:p>
            <a:pPr marL="0" indent="0">
              <a:buNone/>
              <a:defRPr/>
            </a:pPr>
            <a:r>
              <a:rPr lang="en-US" sz="1400" b="1" dirty="0"/>
              <a:t>2.   There were to be no secret treaties between powers like the treaties that had helped to cause    the First World War. (Open Diplomacy) </a:t>
            </a:r>
          </a:p>
          <a:p>
            <a:pPr marL="0" indent="0">
              <a:buNone/>
              <a:defRPr/>
            </a:pPr>
            <a:r>
              <a:rPr lang="en-US" sz="1400" b="1" dirty="0"/>
              <a:t>3. Seas should be free in peace and in war to ships of all nations (Freedom of Navigation) </a:t>
            </a:r>
          </a:p>
          <a:p>
            <a:pPr marL="0" indent="0">
              <a:buNone/>
              <a:defRPr/>
            </a:pPr>
            <a:r>
              <a:rPr lang="en-US" sz="1400" b="1" dirty="0"/>
              <a:t>4.The barriers to trade between countries such as custom duties should be removed (free trade) </a:t>
            </a:r>
          </a:p>
          <a:p>
            <a:pPr marL="0" indent="0">
              <a:buNone/>
              <a:defRPr/>
            </a:pPr>
            <a:r>
              <a:rPr lang="en-US" sz="1400" b="1" dirty="0"/>
              <a:t>5.All countries should reduce their armed forces to the lowest possible levels (Multilateral disarmament.) </a:t>
            </a:r>
          </a:p>
          <a:p>
            <a:pPr marL="0" indent="0">
              <a:buNone/>
              <a:defRPr/>
            </a:pPr>
            <a:r>
              <a:rPr lang="en-US" sz="1400" b="1" dirty="0"/>
              <a:t>6.The national groups in Europe should, wherever possible, be given their independence. Wilson supported the idea of National Self-Determination, whereby a nation had the right to self-government. </a:t>
            </a:r>
          </a:p>
          <a:p>
            <a:pPr marL="0" indent="0">
              <a:buNone/>
              <a:defRPr/>
            </a:pPr>
            <a:r>
              <a:rPr lang="en-US" sz="1400" b="1" dirty="0"/>
              <a:t>7.Russia should be allowed to operate whatever government it wanted. </a:t>
            </a:r>
          </a:p>
          <a:p>
            <a:pPr marL="0" indent="0">
              <a:buNone/>
              <a:defRPr/>
            </a:pPr>
            <a:r>
              <a:rPr lang="en-US" sz="1400" b="1" dirty="0"/>
              <a:t>8.Territorial changes: </a:t>
            </a:r>
          </a:p>
          <a:p>
            <a:pPr marL="0" indent="0">
              <a:buNone/>
              <a:defRPr/>
            </a:pPr>
            <a:r>
              <a:rPr lang="en-US" sz="1400" b="1" dirty="0"/>
              <a:t>9.Germany should give up Alsace-Lorraine and any lands taken away during the war.</a:t>
            </a:r>
            <a:br>
              <a:rPr lang="en-US" sz="1400" b="1" dirty="0"/>
            </a:br>
            <a:r>
              <a:rPr lang="en-US" sz="1400" b="1" dirty="0"/>
              <a:t>10. The Italian frontier should be readjusted.</a:t>
            </a:r>
            <a:br>
              <a:rPr lang="en-US" sz="1400" b="1" dirty="0"/>
            </a:br>
            <a:r>
              <a:rPr lang="en-US" sz="1400" b="1" dirty="0"/>
              <a:t>11. Belgium should be evacuated.</a:t>
            </a:r>
            <a:br>
              <a:rPr lang="en-US" sz="1400" b="1" dirty="0"/>
            </a:br>
            <a:r>
              <a:rPr lang="en-US" sz="1400" b="1" dirty="0"/>
              <a:t>12. Poland should be given an outlet to the sea.</a:t>
            </a:r>
          </a:p>
          <a:p>
            <a:pPr marL="0" indent="0">
              <a:buNone/>
              <a:defRPr/>
            </a:pPr>
            <a:r>
              <a:rPr lang="en-US" sz="1400" b="1" dirty="0"/>
              <a:t>13.The defeated nations should not be made to pay for the war as a whole. </a:t>
            </a:r>
          </a:p>
          <a:p>
            <a:pPr marL="0" indent="0">
              <a:buNone/>
              <a:defRPr/>
            </a:pPr>
            <a:r>
              <a:rPr lang="en-US" sz="1400" b="1" dirty="0"/>
              <a:t>14. A ‘League of Nations’ should be formed to protect world peace in the future.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239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Innovations Lead to Trench Warfare</vt:lpstr>
      <vt:lpstr>PowerPoint Presentation</vt:lpstr>
      <vt:lpstr>PowerPoint Presentation</vt:lpstr>
      <vt:lpstr>PowerPoint Presentation</vt:lpstr>
      <vt:lpstr>Life in the Trenches</vt:lpstr>
      <vt:lpstr>WWI Casualties</vt:lpstr>
      <vt:lpstr>PowerPoint Presentation</vt:lpstr>
      <vt:lpstr>PowerPoint Presentation</vt:lpstr>
      <vt:lpstr>Woodrow Wilson’s Fourteen Points</vt:lpstr>
      <vt:lpstr>PowerPoint Presentation</vt:lpstr>
      <vt:lpstr>PowerPoint Presentation</vt:lpstr>
      <vt:lpstr>PowerPoint Presentation</vt:lpstr>
      <vt:lpstr>PowerPoint Presentation</vt:lpstr>
      <vt:lpstr>League of Nations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Lead to Trench Warfare</dc:title>
  <dc:creator>Ed Elbel</dc:creator>
  <cp:lastModifiedBy>Ed Elbel</cp:lastModifiedBy>
  <cp:revision>1</cp:revision>
  <dcterms:created xsi:type="dcterms:W3CDTF">2014-06-10T19:32:56Z</dcterms:created>
  <dcterms:modified xsi:type="dcterms:W3CDTF">2014-06-10T19:39:50Z</dcterms:modified>
</cp:coreProperties>
</file>