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288E3-EE37-41B9-80E7-516E71575244}" type="datetimeFigureOut">
              <a:rPr lang="en-US" smtClean="0"/>
              <a:t>6/13/2014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B627C-6BBD-4443-B6E1-41F64B9506E4}" type="slidenum">
              <a:rPr lang="en-US" smtClean="0"/>
              <a:t>‹#›</a:t>
            </a:fld>
            <a:endParaRPr lang="en-US"/>
          </a:p>
        </p:txBody>
      </p:sp>
    </p:spTree>
    <p:extLst>
      <p:ext uri="{BB962C8B-B14F-4D97-AF65-F5344CB8AC3E}">
        <p14:creationId xmlns:p14="http://schemas.microsoft.com/office/powerpoint/2010/main" val="99470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9800">
              <a:defRPr>
                <a:solidFill>
                  <a:schemeClr val="tx1"/>
                </a:solidFill>
                <a:latin typeface="Garamond" panose="02020404030301010803" pitchFamily="18" charset="0"/>
                <a:cs typeface="Arial" panose="020B0604020202020204" pitchFamily="34" charset="0"/>
              </a:defRPr>
            </a:lvl1pPr>
            <a:lvl2pPr marL="742950" indent="-285750" defTabSz="939800">
              <a:defRPr>
                <a:solidFill>
                  <a:schemeClr val="tx1"/>
                </a:solidFill>
                <a:latin typeface="Garamond" panose="02020404030301010803" pitchFamily="18" charset="0"/>
                <a:cs typeface="Arial" panose="020B0604020202020204" pitchFamily="34" charset="0"/>
              </a:defRPr>
            </a:lvl2pPr>
            <a:lvl3pPr marL="1143000" indent="-228600" defTabSz="939800">
              <a:defRPr>
                <a:solidFill>
                  <a:schemeClr val="tx1"/>
                </a:solidFill>
                <a:latin typeface="Garamond" panose="02020404030301010803" pitchFamily="18" charset="0"/>
                <a:cs typeface="Arial" panose="020B0604020202020204" pitchFamily="34" charset="0"/>
              </a:defRPr>
            </a:lvl3pPr>
            <a:lvl4pPr marL="1600200" indent="-228600" defTabSz="939800">
              <a:defRPr>
                <a:solidFill>
                  <a:schemeClr val="tx1"/>
                </a:solidFill>
                <a:latin typeface="Garamond" panose="02020404030301010803" pitchFamily="18" charset="0"/>
                <a:cs typeface="Arial" panose="020B0604020202020204" pitchFamily="34" charset="0"/>
              </a:defRPr>
            </a:lvl4pPr>
            <a:lvl5pPr marL="2057400" indent="-228600" defTabSz="939800">
              <a:defRPr>
                <a:solidFill>
                  <a:schemeClr val="tx1"/>
                </a:solidFill>
                <a:latin typeface="Garamond" panose="02020404030301010803" pitchFamily="18"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5F90722-7915-40B4-8685-253858358298}" type="slidenum">
              <a:rPr lang="en-US" altLang="en-US" smtClean="0">
                <a:latin typeface="Times New Roman" panose="02020603050405020304" pitchFamily="18" charset="0"/>
              </a:rPr>
              <a:pPr/>
              <a:t>12</a:t>
            </a:fld>
            <a:endParaRPr lang="en-US" altLang="en-US" smtClean="0">
              <a:latin typeface="Times New Roman" panose="02020603050405020304" pitchFamily="18" charset="0"/>
            </a:endParaRPr>
          </a:p>
        </p:txBody>
      </p:sp>
      <p:sp>
        <p:nvSpPr>
          <p:cNvPr id="747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92258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6/13/2014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6/13/2014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wmf"/><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089400" y="2397126"/>
            <a:ext cx="4013200" cy="600075"/>
          </a:xfrm>
        </p:spPr>
        <p:txBody>
          <a:bodyPr>
            <a:normAutofit fontScale="90000"/>
          </a:bodyPr>
          <a:lstStyle/>
          <a:p>
            <a:pPr>
              <a:defRPr/>
            </a:pPr>
            <a:endParaRPr lang="en-US" altLang="en-US" smtClean="0"/>
          </a:p>
        </p:txBody>
      </p:sp>
      <p:sp>
        <p:nvSpPr>
          <p:cNvPr id="3" name="Subtitle 2"/>
          <p:cNvSpPr>
            <a:spLocks noGrp="1"/>
          </p:cNvSpPr>
          <p:nvPr>
            <p:ph type="subTitle" idx="1"/>
          </p:nvPr>
        </p:nvSpPr>
        <p:spPr>
          <a:xfrm>
            <a:off x="4089400" y="3044826"/>
            <a:ext cx="4013200" cy="428625"/>
          </a:xfrm>
        </p:spPr>
        <p:txBody>
          <a:bodyPr/>
          <a:lstStyle/>
          <a:p>
            <a:pPr>
              <a:buFont typeface="Arial" charset="0"/>
              <a:buNone/>
              <a:defRPr/>
            </a:pPr>
            <a:endParaRPr lang="en-US"/>
          </a:p>
        </p:txBody>
      </p:sp>
      <p:pic>
        <p:nvPicPr>
          <p:cNvPr id="57348" name="Picture 3" descr="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62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Admiral </a:t>
            </a:r>
            <a:br>
              <a:rPr lang="en-US" dirty="0" smtClean="0"/>
            </a:br>
            <a:r>
              <a:rPr lang="en-US" dirty="0" smtClean="0"/>
              <a:t>Isoroku Yamamoto</a:t>
            </a:r>
          </a:p>
        </p:txBody>
      </p:sp>
      <p:sp>
        <p:nvSpPr>
          <p:cNvPr id="17411" name="Content Placeholder 2"/>
          <p:cNvSpPr>
            <a:spLocks noGrp="1"/>
          </p:cNvSpPr>
          <p:nvPr>
            <p:ph idx="4294967295"/>
          </p:nvPr>
        </p:nvSpPr>
        <p:spPr>
          <a:xfrm>
            <a:off x="1981200" y="1600201"/>
            <a:ext cx="8229600" cy="4525963"/>
          </a:xfrm>
        </p:spPr>
        <p:txBody>
          <a:bodyPr/>
          <a:lstStyle/>
          <a:p>
            <a:pPr marL="0" indent="0">
              <a:buNone/>
              <a:defRPr/>
            </a:pPr>
            <a:r>
              <a:rPr lang="en-US" altLang="en-US" smtClean="0"/>
              <a:t/>
            </a:r>
            <a:br>
              <a:rPr lang="en-US" altLang="en-US" smtClean="0"/>
            </a:br>
            <a:endParaRPr lang="en-US" altLang="en-US" smtClean="0"/>
          </a:p>
          <a:p>
            <a:pPr marL="0" indent="0">
              <a:buNone/>
              <a:defRPr/>
            </a:pPr>
            <a:endParaRPr lang="en-US" altLang="en-US" smtClean="0"/>
          </a:p>
          <a:p>
            <a:pPr marL="0" indent="0">
              <a:buNone/>
              <a:defRPr/>
            </a:pPr>
            <a:endParaRPr lang="en-US" altLang="en-US" smtClean="0"/>
          </a:p>
          <a:p>
            <a:pPr marL="0" indent="0">
              <a:buNone/>
              <a:defRPr/>
            </a:pPr>
            <a:endParaRPr lang="en-US" altLang="en-US" smtClean="0"/>
          </a:p>
          <a:p>
            <a:pPr marL="0" indent="0">
              <a:buNone/>
              <a:defRPr/>
            </a:pPr>
            <a:endParaRPr lang="en-US" altLang="en-US" smtClean="0"/>
          </a:p>
        </p:txBody>
      </p:sp>
      <p:pic>
        <p:nvPicPr>
          <p:cNvPr id="716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4"/>
          <p:cNvSpPr>
            <a:spLocks noChangeArrowheads="1"/>
          </p:cNvSpPr>
          <p:nvPr/>
        </p:nvSpPr>
        <p:spPr bwMode="auto">
          <a:xfrm>
            <a:off x="3276600" y="5715001"/>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US" altLang="en-US" sz="1800" b="1">
                <a:latin typeface="Calibri" panose="020F0502020204030204" pitchFamily="34" charset="0"/>
                <a:cs typeface="Arial" panose="020B0604020202020204" pitchFamily="34" charset="0"/>
              </a:rPr>
              <a:t>“I fear all we have done is to awaken a sleeping giant and fill him with a terrible resolve.”</a:t>
            </a:r>
            <a:endParaRPr lang="en-US" altLang="en-US" sz="18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2923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4294967295"/>
          </p:nvPr>
        </p:nvSpPr>
        <p:spPr>
          <a:xfrm>
            <a:off x="1981200" y="1600201"/>
            <a:ext cx="8229600" cy="4525963"/>
          </a:xfrm>
        </p:spPr>
        <p:txBody>
          <a:bodyPr/>
          <a:lstStyle/>
          <a:p>
            <a:pPr eaLnBrk="1" hangingPunct="1">
              <a:lnSpc>
                <a:spcPct val="90000"/>
              </a:lnSpc>
              <a:buFont typeface="Wingdings" pitchFamily="2" charset="2"/>
              <a:buNone/>
              <a:defRPr/>
            </a:pPr>
            <a:r>
              <a:rPr lang="en-US" dirty="0" smtClean="0">
                <a:solidFill>
                  <a:schemeClr val="tx1">
                    <a:lumMod val="95000"/>
                    <a:lumOff val="5000"/>
                  </a:schemeClr>
                </a:solidFill>
              </a:rPr>
              <a:t>“Yesterday, December 7, 1941- a day that will live in infamy-the United States of America was suddenly and deliberately attacked by naval and air forces of the Empire of Japan…No matter how long it may take us…the American people in their righteous might will win through to absolute victory”</a:t>
            </a:r>
          </a:p>
          <a:p>
            <a:pPr eaLnBrk="1" hangingPunct="1">
              <a:lnSpc>
                <a:spcPct val="90000"/>
              </a:lnSpc>
              <a:buFont typeface="Wingdings" pitchFamily="2" charset="2"/>
              <a:buNone/>
              <a:defRPr/>
            </a:pPr>
            <a:endParaRPr lang="en-US" dirty="0" smtClean="0">
              <a:solidFill>
                <a:schemeClr val="tx1">
                  <a:lumMod val="95000"/>
                  <a:lumOff val="5000"/>
                </a:schemeClr>
              </a:solidFill>
            </a:endParaRPr>
          </a:p>
          <a:p>
            <a:pPr eaLnBrk="1" hangingPunct="1">
              <a:lnSpc>
                <a:spcPct val="90000"/>
              </a:lnSpc>
              <a:buFont typeface="Wingdings" pitchFamily="2" charset="2"/>
              <a:buNone/>
              <a:defRPr/>
            </a:pPr>
            <a:r>
              <a:rPr lang="en-US" dirty="0" smtClean="0">
                <a:solidFill>
                  <a:schemeClr val="tx1">
                    <a:lumMod val="95000"/>
                    <a:lumOff val="5000"/>
                  </a:schemeClr>
                </a:solidFill>
              </a:rPr>
              <a:t>						FDR</a:t>
            </a:r>
          </a:p>
          <a:p>
            <a:pPr eaLnBrk="1" hangingPunct="1">
              <a:buFont typeface="Arial" charset="0"/>
              <a:buChar char="•"/>
              <a:defRPr/>
            </a:pPr>
            <a:endParaRPr lang="en-US" dirty="0" smtClean="0"/>
          </a:p>
        </p:txBody>
      </p:sp>
      <p:pic>
        <p:nvPicPr>
          <p:cNvPr id="7270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90800" y="3352800"/>
            <a:ext cx="5105400" cy="3048000"/>
          </a:xfrm>
        </p:spPr>
      </p:pic>
    </p:spTree>
    <p:extLst>
      <p:ext uri="{BB962C8B-B14F-4D97-AF65-F5344CB8AC3E}">
        <p14:creationId xmlns:p14="http://schemas.microsoft.com/office/powerpoint/2010/main" val="3839917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Sides are Drawn</a:t>
            </a:r>
          </a:p>
        </p:txBody>
      </p:sp>
      <p:sp>
        <p:nvSpPr>
          <p:cNvPr id="13316" name="Rectangle 4"/>
          <p:cNvSpPr>
            <a:spLocks noGrp="1" noChangeArrowheads="1"/>
          </p:cNvSpPr>
          <p:nvPr>
            <p:ph type="body" sz="half" idx="4294967295"/>
          </p:nvPr>
        </p:nvSpPr>
        <p:spPr>
          <a:xfrm>
            <a:off x="6858000" y="2154239"/>
            <a:ext cx="4033838" cy="4530725"/>
          </a:xfrm>
        </p:spPr>
        <p:txBody>
          <a:bodyPr wrap="square" numCol="1" anchor="t" anchorCtr="0" compatLnSpc="1">
            <a:prstTxWarp prst="textNoShape">
              <a:avLst/>
            </a:prstTxWarp>
          </a:bodyPr>
          <a:lstStyle/>
          <a:p>
            <a:pPr marL="0" indent="0">
              <a:buNone/>
              <a:defRPr/>
            </a:pPr>
            <a:r>
              <a:rPr lang="en-US" altLang="en-US" sz="3600"/>
              <a:t>     Allies</a:t>
            </a:r>
          </a:p>
          <a:p>
            <a:pPr marL="0" indent="0">
              <a:defRPr/>
            </a:pPr>
            <a:r>
              <a:rPr lang="en-US" altLang="en-US" smtClean="0"/>
              <a:t>United States</a:t>
            </a:r>
          </a:p>
          <a:p>
            <a:pPr marL="0" indent="0">
              <a:defRPr/>
            </a:pPr>
            <a:r>
              <a:rPr lang="en-US" altLang="en-US" smtClean="0"/>
              <a:t>Britain</a:t>
            </a:r>
          </a:p>
          <a:p>
            <a:pPr marL="0" indent="0">
              <a:defRPr/>
            </a:pPr>
            <a:r>
              <a:rPr lang="en-US" altLang="en-US" smtClean="0"/>
              <a:t>France</a:t>
            </a:r>
          </a:p>
        </p:txBody>
      </p:sp>
      <p:pic>
        <p:nvPicPr>
          <p:cNvPr id="13318" name="Picture 6" descr="Charles de Gaulle, Winston Churchill and Franklin D Rooseve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3810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8" descr="71377-004-91503CB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3713163"/>
            <a:ext cx="5715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10"/>
          <p:cNvSpPr txBox="1">
            <a:spLocks noChangeArrowheads="1"/>
          </p:cNvSpPr>
          <p:nvPr/>
        </p:nvSpPr>
        <p:spPr bwMode="auto">
          <a:xfrm>
            <a:off x="7956550" y="4495801"/>
            <a:ext cx="24066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US" altLang="en-US" sz="1800">
                <a:latin typeface="Verdana" panose="020B0604030504040204" pitchFamily="34" charset="0"/>
                <a:cs typeface="Arial" panose="020B0604020202020204" pitchFamily="34" charset="0"/>
              </a:rPr>
              <a:t>From left: Gen. Henry</a:t>
            </a:r>
          </a:p>
          <a:p>
            <a:pPr algn="l" eaLnBrk="1" hangingPunct="1">
              <a:spcBef>
                <a:spcPct val="0"/>
              </a:spcBef>
              <a:buClrTx/>
            </a:pPr>
            <a:r>
              <a:rPr lang="en-US" altLang="en-US" sz="1800">
                <a:latin typeface="Verdana" panose="020B0604030504040204" pitchFamily="34" charset="0"/>
                <a:cs typeface="Arial" panose="020B0604020202020204" pitchFamily="34" charset="0"/>
              </a:rPr>
              <a:t>Giraud of France, FDR, DeGaulle, &amp;</a:t>
            </a:r>
          </a:p>
          <a:p>
            <a:pPr algn="l" eaLnBrk="1" hangingPunct="1">
              <a:spcBef>
                <a:spcPct val="0"/>
              </a:spcBef>
              <a:buClrTx/>
            </a:pPr>
            <a:r>
              <a:rPr lang="en-US" altLang="en-US" sz="1800">
                <a:latin typeface="Verdana" panose="020B0604030504040204" pitchFamily="34" charset="0"/>
                <a:cs typeface="Arial" panose="020B0604020202020204" pitchFamily="34" charset="0"/>
              </a:rPr>
              <a:t>Churchill</a:t>
            </a:r>
          </a:p>
        </p:txBody>
      </p:sp>
    </p:spTree>
    <p:extLst>
      <p:ext uri="{BB962C8B-B14F-4D97-AF65-F5344CB8AC3E}">
        <p14:creationId xmlns:p14="http://schemas.microsoft.com/office/powerpoint/2010/main" val="3871821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anim calcmode="discrete" valueType="clr">
                                      <p:cBhvr override="childStyle">
                                        <p:cTn id="7" dur="80"/>
                                        <p:tgtEl>
                                          <p:spTgt spid="133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4"/>
                                        </p:tgtEl>
                                        <p:attrNameLst>
                                          <p:attrName>fillcolor</p:attrName>
                                        </p:attrNameLst>
                                      </p:cBhvr>
                                      <p:tavLst>
                                        <p:tav tm="0">
                                          <p:val>
                                            <p:clrVal>
                                              <a:schemeClr val="accent2"/>
                                            </p:clrVal>
                                          </p:val>
                                        </p:tav>
                                        <p:tav tm="50000">
                                          <p:val>
                                            <p:clrVal>
                                              <a:schemeClr val="hlink"/>
                                            </p:clrVal>
                                          </p:val>
                                        </p:tav>
                                      </p:tavLst>
                                    </p:anim>
                                    <p:set>
                                      <p:cBhvr>
                                        <p:cTn id="9" dur="80"/>
                                        <p:tgtEl>
                                          <p:spTgt spid="133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16">
                                            <p:txEl>
                                              <p:pRg st="0" end="0"/>
                                            </p:txEl>
                                          </p:spTgt>
                                        </p:tgtEl>
                                        <p:attrNameLst>
                                          <p:attrName>style.visibility</p:attrName>
                                        </p:attrNameLst>
                                      </p:cBhvr>
                                      <p:to>
                                        <p:strVal val="visible"/>
                                      </p:to>
                                    </p:set>
                                    <p:anim calcmode="discrete" valueType="clr">
                                      <p:cBhvr override="childStyle">
                                        <p:cTn id="14" dur="80"/>
                                        <p:tgtEl>
                                          <p:spTgt spid="133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16">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3316">
                                            <p:txEl>
                                              <p:pRg st="1" end="1"/>
                                            </p:txEl>
                                          </p:spTgt>
                                        </p:tgtEl>
                                        <p:attrNameLst>
                                          <p:attrName>style.visibility</p:attrName>
                                        </p:attrNameLst>
                                      </p:cBhvr>
                                      <p:to>
                                        <p:strVal val="visible"/>
                                      </p:to>
                                    </p:set>
                                    <p:anim calcmode="discrete" valueType="clr">
                                      <p:cBhvr override="childStyle">
                                        <p:cTn id="21" dur="80"/>
                                        <p:tgtEl>
                                          <p:spTgt spid="133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16">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3316">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3316">
                                            <p:txEl>
                                              <p:pRg st="2" end="2"/>
                                            </p:txEl>
                                          </p:spTgt>
                                        </p:tgtEl>
                                        <p:attrNameLst>
                                          <p:attrName>style.visibility</p:attrName>
                                        </p:attrNameLst>
                                      </p:cBhvr>
                                      <p:to>
                                        <p:strVal val="visible"/>
                                      </p:to>
                                    </p:set>
                                    <p:anim calcmode="discrete" valueType="clr">
                                      <p:cBhvr override="childStyle">
                                        <p:cTn id="28" dur="80"/>
                                        <p:tgtEl>
                                          <p:spTgt spid="1331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316">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3316">
                                            <p:txEl>
                                              <p:pRg st="2" end="2"/>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3316">
                                            <p:txEl>
                                              <p:pRg st="3" end="3"/>
                                            </p:txEl>
                                          </p:spTgt>
                                        </p:tgtEl>
                                        <p:attrNameLst>
                                          <p:attrName>style.visibility</p:attrName>
                                        </p:attrNameLst>
                                      </p:cBhvr>
                                      <p:to>
                                        <p:strVal val="visible"/>
                                      </p:to>
                                    </p:set>
                                    <p:anim calcmode="discrete" valueType="clr">
                                      <p:cBhvr override="childStyle">
                                        <p:cTn id="35" dur="80"/>
                                        <p:tgtEl>
                                          <p:spTgt spid="1331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316">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3316">
                                            <p:txEl>
                                              <p:pRg st="3" end="3"/>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13318"/>
                                        </p:tgtEl>
                                        <p:attrNameLst>
                                          <p:attrName>style.visibility</p:attrName>
                                        </p:attrNameLst>
                                      </p:cBhvr>
                                      <p:to>
                                        <p:strVal val="visible"/>
                                      </p:to>
                                    </p:set>
                                    <p:anim calcmode="lin" valueType="num">
                                      <p:cBhvr>
                                        <p:cTn id="42" dur="1000" fill="hold"/>
                                        <p:tgtEl>
                                          <p:spTgt spid="13318"/>
                                        </p:tgtEl>
                                        <p:attrNameLst>
                                          <p:attrName>ppt_w</p:attrName>
                                        </p:attrNameLst>
                                      </p:cBhvr>
                                      <p:tavLst>
                                        <p:tav tm="0">
                                          <p:val>
                                            <p:strVal val="#ppt_w+.3"/>
                                          </p:val>
                                        </p:tav>
                                        <p:tav tm="100000">
                                          <p:val>
                                            <p:strVal val="#ppt_w"/>
                                          </p:val>
                                        </p:tav>
                                      </p:tavLst>
                                    </p:anim>
                                    <p:anim calcmode="lin" valueType="num">
                                      <p:cBhvr>
                                        <p:cTn id="43" dur="1000" fill="hold"/>
                                        <p:tgtEl>
                                          <p:spTgt spid="13318"/>
                                        </p:tgtEl>
                                        <p:attrNameLst>
                                          <p:attrName>ppt_h</p:attrName>
                                        </p:attrNameLst>
                                      </p:cBhvr>
                                      <p:tavLst>
                                        <p:tav tm="0">
                                          <p:val>
                                            <p:strVal val="#ppt_h"/>
                                          </p:val>
                                        </p:tav>
                                        <p:tav tm="100000">
                                          <p:val>
                                            <p:strVal val="#ppt_h"/>
                                          </p:val>
                                        </p:tav>
                                      </p:tavLst>
                                    </p:anim>
                                    <p:animEffect transition="in" filter="fade">
                                      <p:cBhvr>
                                        <p:cTn id="44"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2438401" y="1447800"/>
            <a:ext cx="3749675" cy="4572000"/>
          </a:xfrm>
        </p:spPr>
        <p:txBody>
          <a:bodyPr wrap="square" numCol="1" anchor="t" anchorCtr="0" compatLnSpc="1">
            <a:prstTxWarp prst="textNoShape">
              <a:avLst/>
            </a:prstTxWarp>
          </a:bodyPr>
          <a:lstStyle/>
          <a:p>
            <a:pPr marL="0" indent="0">
              <a:defRPr/>
            </a:pPr>
            <a:r>
              <a:rPr lang="en-US" altLang="en-US" smtClean="0"/>
              <a:t>U.S. Navy</a:t>
            </a:r>
          </a:p>
          <a:p>
            <a:pPr marL="0" indent="0">
              <a:defRPr/>
            </a:pPr>
            <a:r>
              <a:rPr lang="en-US" altLang="en-US" smtClean="0"/>
              <a:t>Admiral Chester Nimitz</a:t>
            </a:r>
          </a:p>
          <a:p>
            <a:pPr marL="0" indent="0">
              <a:defRPr/>
            </a:pPr>
            <a:r>
              <a:rPr lang="en-US" altLang="en-US" smtClean="0"/>
              <a:t>General Douglas McArthur</a:t>
            </a:r>
          </a:p>
          <a:p>
            <a:pPr marL="0" indent="0">
              <a:defRPr/>
            </a:pPr>
            <a:endParaRPr lang="en-US" altLang="en-US" smtClean="0"/>
          </a:p>
          <a:p>
            <a:pPr marL="0" indent="0">
              <a:defRPr/>
            </a:pPr>
            <a:endParaRPr lang="en-US" altLang="en-US" smtClean="0"/>
          </a:p>
        </p:txBody>
      </p:sp>
      <p:sp>
        <p:nvSpPr>
          <p:cNvPr id="6" name="Content Placeholder 5"/>
          <p:cNvSpPr>
            <a:spLocks noGrp="1"/>
          </p:cNvSpPr>
          <p:nvPr>
            <p:ph sz="quarter" idx="4294967295"/>
          </p:nvPr>
        </p:nvSpPr>
        <p:spPr>
          <a:xfrm>
            <a:off x="6457951" y="1447800"/>
            <a:ext cx="3749675" cy="4572000"/>
          </a:xfrm>
        </p:spPr>
        <p:txBody>
          <a:bodyPr wrap="square" numCol="1" anchor="t" anchorCtr="0" compatLnSpc="1">
            <a:prstTxWarp prst="textNoShape">
              <a:avLst/>
            </a:prstTxWarp>
          </a:bodyPr>
          <a:lstStyle/>
          <a:p>
            <a:pPr marL="0" indent="0">
              <a:defRPr/>
            </a:pPr>
            <a:r>
              <a:rPr lang="en-US" altLang="en-US" smtClean="0"/>
              <a:t>Imperial Japan</a:t>
            </a:r>
          </a:p>
          <a:p>
            <a:pPr marL="0" indent="0">
              <a:defRPr/>
            </a:pPr>
            <a:r>
              <a:rPr lang="en-US" altLang="en-US" smtClean="0"/>
              <a:t>Admiral Isoroku Yamamato</a:t>
            </a:r>
          </a:p>
        </p:txBody>
      </p:sp>
      <p:pic>
        <p:nvPicPr>
          <p:cNvPr id="7782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4176" y="2398714"/>
            <a:ext cx="332422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124201"/>
            <a:ext cx="33337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4040188"/>
            <a:ext cx="296227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2" descr="C:\Users\eelbel\AppData\Local\Microsoft\Windows\Temporary Internet Files\Content.IE5\FZ5M9HXY\MC900018835[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119063"/>
            <a:ext cx="24669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3" descr="C:\Users\eelbel\AppData\Local\Microsoft\Windows\Temporary Internet Files\Content.IE5\1CM17DHK\MP9003627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9626" y="0"/>
            <a:ext cx="30511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211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89400" y="3044826"/>
            <a:ext cx="4013200" cy="428625"/>
          </a:xfrm>
        </p:spPr>
        <p:txBody>
          <a:bodyPr/>
          <a:lstStyle/>
          <a:p>
            <a:pPr>
              <a:defRPr/>
            </a:pPr>
            <a:endParaRPr lang="en-US"/>
          </a:p>
        </p:txBody>
      </p:sp>
      <p:sp>
        <p:nvSpPr>
          <p:cNvPr id="2" name="Title 1"/>
          <p:cNvSpPr>
            <a:spLocks noGrp="1"/>
          </p:cNvSpPr>
          <p:nvPr>
            <p:ph type="ctrTitle"/>
          </p:nvPr>
        </p:nvSpPr>
        <p:spPr>
          <a:xfrm>
            <a:off x="4089400" y="2397126"/>
            <a:ext cx="4013200" cy="600075"/>
          </a:xfrm>
        </p:spPr>
        <p:txBody>
          <a:bodyPr>
            <a:normAutofit fontScale="90000"/>
          </a:bodyPr>
          <a:lstStyle/>
          <a:p>
            <a:pPr>
              <a:defRPr/>
            </a:pPr>
            <a:endParaRPr lang="en-US"/>
          </a:p>
        </p:txBody>
      </p:sp>
      <p:pic>
        <p:nvPicPr>
          <p:cNvPr id="78852" name="Picture 2" descr="http://www.navycthistory.com/images/aerial_of_midway_island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45700" y="228600"/>
            <a:ext cx="4259500" cy="923330"/>
          </a:xfrm>
          <a:prstGeom prst="rect">
            <a:avLst/>
          </a:prstGeom>
          <a:noFill/>
        </p:spPr>
        <p:txBody>
          <a:bodyPr wrap="none">
            <a:spAutoFit/>
          </a:bodyPr>
          <a:lstStyle/>
          <a:p>
            <a:pPr algn="ctr" eaLnBrk="1" hangingPunct="1">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Midway Island</a:t>
            </a:r>
          </a:p>
        </p:txBody>
      </p:sp>
    </p:spTree>
    <p:extLst>
      <p:ext uri="{BB962C8B-B14F-4D97-AF65-F5344CB8AC3E}">
        <p14:creationId xmlns:p14="http://schemas.microsoft.com/office/powerpoint/2010/main" val="3553552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79875" name="Content Placeholder 3" descr="midway1.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0" y="0"/>
            <a:ext cx="9372600" cy="7010400"/>
          </a:xfrm>
        </p:spPr>
      </p:pic>
    </p:spTree>
    <p:extLst>
      <p:ext uri="{BB962C8B-B14F-4D97-AF65-F5344CB8AC3E}">
        <p14:creationId xmlns:p14="http://schemas.microsoft.com/office/powerpoint/2010/main" val="505126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Battle of Midway Island</a:t>
            </a:r>
            <a:endParaRPr lang="en-US" dirty="0"/>
          </a:p>
        </p:txBody>
      </p:sp>
      <p:sp>
        <p:nvSpPr>
          <p:cNvPr id="3" name="Content Placeholder 2"/>
          <p:cNvSpPr>
            <a:spLocks noGrp="1"/>
          </p:cNvSpPr>
          <p:nvPr>
            <p:ph sz="quarter" idx="4294967295"/>
          </p:nvPr>
        </p:nvSpPr>
        <p:spPr>
          <a:xfrm>
            <a:off x="2438400" y="1447800"/>
            <a:ext cx="7772400" cy="4572000"/>
          </a:xfrm>
        </p:spPr>
        <p:txBody>
          <a:bodyPr wrap="square" numCol="1" anchor="t" anchorCtr="0" compatLnSpc="1">
            <a:prstTxWarp prst="textNoShape">
              <a:avLst/>
            </a:prstTxWarp>
            <a:normAutofit fontScale="92500" lnSpcReduction="10000"/>
          </a:bodyPr>
          <a:lstStyle/>
          <a:p>
            <a:pPr marL="0" indent="0">
              <a:defRPr/>
            </a:pPr>
            <a:r>
              <a:rPr lang="en-US" altLang="en-US" b="1" u="sng" smtClean="0">
                <a:solidFill>
                  <a:srgbClr val="C00000"/>
                </a:solidFill>
              </a:rPr>
              <a:t>Casualties and losses</a:t>
            </a:r>
          </a:p>
          <a:p>
            <a:pPr marL="0" indent="0">
              <a:defRPr/>
            </a:pPr>
            <a:endParaRPr lang="en-US" altLang="en-US" b="1" u="sng" smtClean="0">
              <a:solidFill>
                <a:srgbClr val="C00000"/>
              </a:solidFill>
            </a:endParaRPr>
          </a:p>
          <a:p>
            <a:pPr marL="0" indent="0">
              <a:defRPr/>
            </a:pPr>
            <a:r>
              <a:rPr lang="en-US" altLang="en-US" b="1" u="sng" smtClean="0">
                <a:solidFill>
                  <a:srgbClr val="00B0F0"/>
                </a:solidFill>
              </a:rPr>
              <a:t>United States</a:t>
            </a:r>
          </a:p>
          <a:p>
            <a:pPr marL="0" indent="0">
              <a:defRPr/>
            </a:pPr>
            <a:r>
              <a:rPr lang="en-US" altLang="en-US" smtClean="0">
                <a:solidFill>
                  <a:srgbClr val="00B0F0"/>
                </a:solidFill>
              </a:rPr>
              <a:t>1 carrier sunk –</a:t>
            </a:r>
            <a:r>
              <a:rPr lang="en-US" altLang="en-US" i="1" smtClean="0">
                <a:solidFill>
                  <a:srgbClr val="00B0F0"/>
                </a:solidFill>
              </a:rPr>
              <a:t>U.S.S. Yorktown</a:t>
            </a:r>
            <a:r>
              <a:rPr lang="en-US" altLang="en-US" smtClean="0">
                <a:solidFill>
                  <a:srgbClr val="00B0F0"/>
                </a:solidFill>
              </a:rPr>
              <a:t/>
            </a:r>
            <a:br>
              <a:rPr lang="en-US" altLang="en-US" smtClean="0">
                <a:solidFill>
                  <a:srgbClr val="00B0F0"/>
                </a:solidFill>
              </a:rPr>
            </a:br>
            <a:r>
              <a:rPr lang="en-US" altLang="en-US" smtClean="0">
                <a:solidFill>
                  <a:srgbClr val="00B0F0"/>
                </a:solidFill>
              </a:rPr>
              <a:t>1 destroyer sunk</a:t>
            </a:r>
            <a:br>
              <a:rPr lang="en-US" altLang="en-US" smtClean="0">
                <a:solidFill>
                  <a:srgbClr val="00B0F0"/>
                </a:solidFill>
              </a:rPr>
            </a:br>
            <a:r>
              <a:rPr lang="en-US" altLang="en-US" smtClean="0">
                <a:solidFill>
                  <a:srgbClr val="00B0F0"/>
                </a:solidFill>
              </a:rPr>
              <a:t>150 aircraft destroyed</a:t>
            </a:r>
            <a:br>
              <a:rPr lang="en-US" altLang="en-US" smtClean="0">
                <a:solidFill>
                  <a:srgbClr val="00B0F0"/>
                </a:solidFill>
              </a:rPr>
            </a:br>
            <a:r>
              <a:rPr lang="en-US" altLang="en-US" smtClean="0">
                <a:solidFill>
                  <a:srgbClr val="00B0F0"/>
                </a:solidFill>
              </a:rPr>
              <a:t>307 killed</a:t>
            </a:r>
            <a:r>
              <a:rPr lang="en-US" altLang="en-US" baseline="30000" smtClean="0">
                <a:solidFill>
                  <a:srgbClr val="00B0F0"/>
                </a:solidFill>
              </a:rPr>
              <a:t>[</a:t>
            </a:r>
            <a:r>
              <a:rPr lang="en-US" altLang="en-US" smtClean="0">
                <a:solidFill>
                  <a:srgbClr val="00B0F0"/>
                </a:solidFill>
              </a:rPr>
              <a:t> </a:t>
            </a:r>
          </a:p>
          <a:p>
            <a:pPr marL="0" indent="0">
              <a:defRPr/>
            </a:pPr>
            <a:r>
              <a:rPr lang="en-US" altLang="en-US" b="1" u="sng" smtClean="0"/>
              <a:t>Japan</a:t>
            </a:r>
          </a:p>
          <a:p>
            <a:pPr marL="0" indent="0">
              <a:defRPr/>
            </a:pPr>
            <a:r>
              <a:rPr lang="en-US" altLang="en-US" smtClean="0"/>
              <a:t>4 carriers sunk:</a:t>
            </a:r>
            <a:r>
              <a:rPr lang="en-US" altLang="en-US" i="1" smtClean="0"/>
              <a:t> Akagi</a:t>
            </a:r>
            <a:r>
              <a:rPr lang="en-US" altLang="en-US" smtClean="0"/>
              <a:t>, </a:t>
            </a:r>
            <a:r>
              <a:rPr lang="en-US" altLang="en-US" i="1" smtClean="0"/>
              <a:t>Kaga</a:t>
            </a:r>
            <a:r>
              <a:rPr lang="en-US" altLang="en-US" smtClean="0"/>
              <a:t>,</a:t>
            </a:r>
            <a:r>
              <a:rPr lang="en-US" altLang="en-US" i="1" smtClean="0"/>
              <a:t> Hiryu </a:t>
            </a:r>
            <a:r>
              <a:rPr lang="en-US" altLang="en-US" smtClean="0"/>
              <a:t>and </a:t>
            </a:r>
            <a:r>
              <a:rPr lang="en-US" altLang="en-US" i="1" smtClean="0"/>
              <a:t>Soryu</a:t>
            </a:r>
            <a:r>
              <a:rPr lang="en-US" altLang="en-US" smtClean="0"/>
              <a:t/>
            </a:r>
            <a:br>
              <a:rPr lang="en-US" altLang="en-US" smtClean="0"/>
            </a:br>
            <a:r>
              <a:rPr lang="en-US" altLang="en-US" smtClean="0"/>
              <a:t>1 cruiser sunk</a:t>
            </a:r>
            <a:br>
              <a:rPr lang="en-US" altLang="en-US" smtClean="0"/>
            </a:br>
            <a:r>
              <a:rPr lang="en-US" altLang="en-US" smtClean="0"/>
              <a:t>248 carrier aircraft destroyed</a:t>
            </a:r>
            <a:br>
              <a:rPr lang="en-US" altLang="en-US" smtClean="0"/>
            </a:br>
            <a:r>
              <a:rPr lang="en-US" altLang="en-US" smtClean="0"/>
              <a:t>3,057 killed</a:t>
            </a:r>
          </a:p>
        </p:txBody>
      </p:sp>
    </p:spTree>
    <p:extLst>
      <p:ext uri="{BB962C8B-B14F-4D97-AF65-F5344CB8AC3E}">
        <p14:creationId xmlns:p14="http://schemas.microsoft.com/office/powerpoint/2010/main" val="623759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1923" name="Content Placeholder 3" descr="guadalcanal_3_080712_184481.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8686800" cy="6400800"/>
          </a:xfrm>
        </p:spPr>
      </p:pic>
    </p:spTree>
    <p:extLst>
      <p:ext uri="{BB962C8B-B14F-4D97-AF65-F5344CB8AC3E}">
        <p14:creationId xmlns:p14="http://schemas.microsoft.com/office/powerpoint/2010/main" val="2894775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Battle of Guadalcanal</a:t>
            </a:r>
            <a:endParaRPr lang="en-US" dirty="0"/>
          </a:p>
        </p:txBody>
      </p:sp>
      <p:sp>
        <p:nvSpPr>
          <p:cNvPr id="3" name="Content Placeholder 2"/>
          <p:cNvSpPr>
            <a:spLocks noGrp="1"/>
          </p:cNvSpPr>
          <p:nvPr>
            <p:ph sz="quarter" idx="4294967295"/>
          </p:nvPr>
        </p:nvSpPr>
        <p:spPr>
          <a:xfrm>
            <a:off x="2438400" y="1447800"/>
            <a:ext cx="7772400" cy="4572000"/>
          </a:xfrm>
        </p:spPr>
        <p:txBody>
          <a:bodyPr wrap="square" numCol="1" anchor="t" anchorCtr="0" compatLnSpc="1">
            <a:prstTxWarp prst="textNoShape">
              <a:avLst/>
            </a:prstTxWarp>
            <a:normAutofit fontScale="85000" lnSpcReduction="10000"/>
          </a:bodyPr>
          <a:lstStyle/>
          <a:p>
            <a:pPr marL="0" indent="0">
              <a:defRPr/>
            </a:pPr>
            <a:r>
              <a:rPr lang="en-US" altLang="en-US" smtClean="0"/>
              <a:t>Aug 1942-Feb 1943 (6 months)</a:t>
            </a:r>
          </a:p>
          <a:p>
            <a:pPr marL="0" indent="0">
              <a:defRPr/>
            </a:pPr>
            <a:r>
              <a:rPr lang="en-US" altLang="en-US" b="1" smtClean="0"/>
              <a:t>Casualties and Loses</a:t>
            </a:r>
          </a:p>
          <a:p>
            <a:pPr marL="0" indent="0">
              <a:defRPr/>
            </a:pPr>
            <a:r>
              <a:rPr lang="en-US" altLang="en-US" b="1" u="sng" smtClean="0"/>
              <a:t>UNITED STATES </a:t>
            </a:r>
          </a:p>
          <a:p>
            <a:pPr marL="0" indent="0">
              <a:defRPr/>
            </a:pPr>
            <a:r>
              <a:rPr lang="en-US" altLang="en-US" smtClean="0">
                <a:solidFill>
                  <a:srgbClr val="00B0F0"/>
                </a:solidFill>
              </a:rPr>
              <a:t>7,100 dead</a:t>
            </a:r>
            <a:br>
              <a:rPr lang="en-US" altLang="en-US" smtClean="0">
                <a:solidFill>
                  <a:srgbClr val="00B0F0"/>
                </a:solidFill>
              </a:rPr>
            </a:br>
            <a:r>
              <a:rPr lang="en-US" altLang="en-US" smtClean="0">
                <a:solidFill>
                  <a:srgbClr val="00B0F0"/>
                </a:solidFill>
              </a:rPr>
              <a:t>4 captured</a:t>
            </a:r>
            <a:br>
              <a:rPr lang="en-US" altLang="en-US" smtClean="0">
                <a:solidFill>
                  <a:srgbClr val="00B0F0"/>
                </a:solidFill>
              </a:rPr>
            </a:br>
            <a:r>
              <a:rPr lang="en-US" altLang="en-US" smtClean="0">
                <a:solidFill>
                  <a:srgbClr val="00B0F0"/>
                </a:solidFill>
              </a:rPr>
              <a:t>29 ships lost</a:t>
            </a:r>
            <a:br>
              <a:rPr lang="en-US" altLang="en-US" smtClean="0">
                <a:solidFill>
                  <a:srgbClr val="00B0F0"/>
                </a:solidFill>
              </a:rPr>
            </a:br>
            <a:r>
              <a:rPr lang="en-US" altLang="en-US" smtClean="0">
                <a:solidFill>
                  <a:srgbClr val="00B0F0"/>
                </a:solidFill>
              </a:rPr>
              <a:t>615 aircraft lost</a:t>
            </a:r>
          </a:p>
          <a:p>
            <a:pPr marL="0" indent="0">
              <a:defRPr/>
            </a:pPr>
            <a:endParaRPr lang="en-US" altLang="en-US" smtClean="0">
              <a:solidFill>
                <a:srgbClr val="00B0F0"/>
              </a:solidFill>
            </a:endParaRPr>
          </a:p>
          <a:p>
            <a:pPr marL="0" indent="0">
              <a:defRPr/>
            </a:pPr>
            <a:r>
              <a:rPr lang="en-US" altLang="en-US" b="1" u="sng" smtClean="0"/>
              <a:t>Japan</a:t>
            </a:r>
          </a:p>
          <a:p>
            <a:pPr marL="0" indent="0">
              <a:defRPr/>
            </a:pPr>
            <a:r>
              <a:rPr lang="en-US" altLang="en-US" smtClean="0">
                <a:solidFill>
                  <a:srgbClr val="FF0000"/>
                </a:solidFill>
              </a:rPr>
              <a:t> 31,000 dead</a:t>
            </a:r>
            <a:br>
              <a:rPr lang="en-US" altLang="en-US" smtClean="0">
                <a:solidFill>
                  <a:srgbClr val="FF0000"/>
                </a:solidFill>
              </a:rPr>
            </a:br>
            <a:r>
              <a:rPr lang="en-US" altLang="en-US" smtClean="0">
                <a:solidFill>
                  <a:srgbClr val="FF0000"/>
                </a:solidFill>
              </a:rPr>
              <a:t>1,000 captured</a:t>
            </a:r>
            <a:br>
              <a:rPr lang="en-US" altLang="en-US" smtClean="0">
                <a:solidFill>
                  <a:srgbClr val="FF0000"/>
                </a:solidFill>
              </a:rPr>
            </a:br>
            <a:r>
              <a:rPr lang="en-US" altLang="en-US" smtClean="0">
                <a:solidFill>
                  <a:srgbClr val="FF0000"/>
                </a:solidFill>
              </a:rPr>
              <a:t>38 ships lost</a:t>
            </a:r>
            <a:br>
              <a:rPr lang="en-US" altLang="en-US" smtClean="0">
                <a:solidFill>
                  <a:srgbClr val="FF0000"/>
                </a:solidFill>
              </a:rPr>
            </a:br>
            <a:r>
              <a:rPr lang="en-US" altLang="en-US" smtClean="0">
                <a:solidFill>
                  <a:srgbClr val="FF0000"/>
                </a:solidFill>
              </a:rPr>
              <a:t>683–880 aircraft lost</a:t>
            </a:r>
          </a:p>
        </p:txBody>
      </p:sp>
    </p:spTree>
    <p:extLst>
      <p:ext uri="{BB962C8B-B14F-4D97-AF65-F5344CB8AC3E}">
        <p14:creationId xmlns:p14="http://schemas.microsoft.com/office/powerpoint/2010/main" val="1282388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3971" name="Content Placeholder 3" descr="iwo_11.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586788" cy="6553200"/>
          </a:xfrm>
        </p:spPr>
      </p:pic>
    </p:spTree>
    <p:extLst>
      <p:ext uri="{BB962C8B-B14F-4D97-AF65-F5344CB8AC3E}">
        <p14:creationId xmlns:p14="http://schemas.microsoft.com/office/powerpoint/2010/main" val="3368247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44134" y="209282"/>
            <a:ext cx="10396882" cy="1151965"/>
          </a:xfrm>
        </p:spPr>
        <p:txBody>
          <a:bodyPr/>
          <a:lstStyle/>
          <a:p>
            <a:pPr>
              <a:defRPr/>
            </a:pPr>
            <a:r>
              <a:rPr lang="en-US" altLang="en-US" dirty="0" smtClean="0"/>
              <a:t>Imperial Japan</a:t>
            </a:r>
          </a:p>
        </p:txBody>
      </p:sp>
      <p:sp>
        <p:nvSpPr>
          <p:cNvPr id="3075" name="Content Placeholder 2"/>
          <p:cNvSpPr>
            <a:spLocks noGrp="1"/>
          </p:cNvSpPr>
          <p:nvPr>
            <p:ph idx="4294967295"/>
          </p:nvPr>
        </p:nvSpPr>
        <p:spPr>
          <a:xfrm>
            <a:off x="1272862" y="1118316"/>
            <a:ext cx="8229600" cy="4525963"/>
          </a:xfrm>
        </p:spPr>
        <p:txBody>
          <a:bodyPr/>
          <a:lstStyle/>
          <a:p>
            <a:pPr>
              <a:lnSpc>
                <a:spcPct val="90000"/>
              </a:lnSpc>
              <a:buFont typeface="Arial" charset="0"/>
              <a:buChar char="•"/>
              <a:defRPr/>
            </a:pPr>
            <a:r>
              <a:rPr lang="en-US" sz="2800" dirty="0"/>
              <a:t>U.S. concerned about Japan’s expansion in the Pacific</a:t>
            </a:r>
          </a:p>
          <a:p>
            <a:pPr marL="0" indent="0">
              <a:lnSpc>
                <a:spcPct val="90000"/>
              </a:lnSpc>
              <a:buNone/>
              <a:defRPr/>
            </a:pPr>
            <a:endParaRPr lang="en-US" sz="2800" dirty="0"/>
          </a:p>
          <a:p>
            <a:pPr>
              <a:lnSpc>
                <a:spcPct val="90000"/>
              </a:lnSpc>
              <a:buFont typeface="Arial" charset="0"/>
              <a:buChar char="•"/>
              <a:defRPr/>
            </a:pPr>
            <a:r>
              <a:rPr lang="en-US" sz="2800" dirty="0"/>
              <a:t>To stop Japanese aggression in the Pacific FDR imposes economic embargos on strategic materials i.e. steel, scrap iron, oil, airplane fuel, etc.</a:t>
            </a:r>
          </a:p>
          <a:p>
            <a:pPr>
              <a:lnSpc>
                <a:spcPct val="90000"/>
              </a:lnSpc>
              <a:buFont typeface="Arial" charset="0"/>
              <a:buChar char="•"/>
              <a:defRPr/>
            </a:pPr>
            <a:endParaRPr lang="en-US" sz="2800" dirty="0"/>
          </a:p>
          <a:p>
            <a:pPr>
              <a:lnSpc>
                <a:spcPct val="90000"/>
              </a:lnSpc>
              <a:buFont typeface="Arial" charset="0"/>
              <a:buChar char="•"/>
              <a:defRPr/>
            </a:pPr>
            <a:r>
              <a:rPr lang="en-US" sz="2800" dirty="0"/>
              <a:t>Japanese signed pact with Germany &amp; Italy</a:t>
            </a:r>
          </a:p>
          <a:p>
            <a:pPr>
              <a:buFont typeface="Arial" charset="0"/>
              <a:buChar char="•"/>
              <a:defRPr/>
            </a:pPr>
            <a:endParaRPr lang="en-US" dirty="0" smtClean="0"/>
          </a:p>
        </p:txBody>
      </p:sp>
    </p:spTree>
    <p:extLst>
      <p:ext uri="{BB962C8B-B14F-4D97-AF65-F5344CB8AC3E}">
        <p14:creationId xmlns:p14="http://schemas.microsoft.com/office/powerpoint/2010/main" val="14009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4995" name="Content Placeholder 3" descr="tumblr_lzu5ghoB7A1r2r773o1_500.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631950" y="152400"/>
            <a:ext cx="8807450" cy="6477000"/>
          </a:xfrm>
        </p:spPr>
      </p:pic>
    </p:spTree>
    <p:extLst>
      <p:ext uri="{BB962C8B-B14F-4D97-AF65-F5344CB8AC3E}">
        <p14:creationId xmlns:p14="http://schemas.microsoft.com/office/powerpoint/2010/main" val="496145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Battle of Iwo Jima</a:t>
            </a:r>
            <a:endParaRPr lang="en-US" dirty="0"/>
          </a:p>
        </p:txBody>
      </p:sp>
      <p:sp>
        <p:nvSpPr>
          <p:cNvPr id="3" name="Content Placeholder 2"/>
          <p:cNvSpPr>
            <a:spLocks noGrp="1"/>
          </p:cNvSpPr>
          <p:nvPr>
            <p:ph sz="quarter" idx="4294967295"/>
          </p:nvPr>
        </p:nvSpPr>
        <p:spPr>
          <a:xfrm>
            <a:off x="2438400" y="1447800"/>
            <a:ext cx="7772400" cy="4572000"/>
          </a:xfrm>
        </p:spPr>
        <p:txBody>
          <a:bodyPr wrap="square" numCol="1" anchor="t" anchorCtr="0" compatLnSpc="1">
            <a:prstTxWarp prst="textNoShape">
              <a:avLst/>
            </a:prstTxWarp>
          </a:bodyPr>
          <a:lstStyle/>
          <a:p>
            <a:pPr marL="0" indent="0">
              <a:defRPr/>
            </a:pPr>
            <a:r>
              <a:rPr lang="en-US" altLang="en-US" smtClean="0"/>
              <a:t>19 Feb -26 March 1945</a:t>
            </a:r>
          </a:p>
          <a:p>
            <a:pPr marL="0" indent="0">
              <a:defRPr/>
            </a:pPr>
            <a:r>
              <a:rPr lang="en-US" altLang="en-US" b="1" u="sng" smtClean="0"/>
              <a:t>Casualties and losses</a:t>
            </a:r>
          </a:p>
          <a:p>
            <a:pPr marL="0" indent="0">
              <a:defRPr/>
            </a:pPr>
            <a:r>
              <a:rPr lang="en-US" altLang="en-US" b="1" u="sng" smtClean="0">
                <a:solidFill>
                  <a:srgbClr val="00B0F0"/>
                </a:solidFill>
              </a:rPr>
              <a:t>United States</a:t>
            </a:r>
          </a:p>
          <a:p>
            <a:pPr marL="0" indent="0">
              <a:defRPr/>
            </a:pPr>
            <a:r>
              <a:rPr lang="en-US" altLang="en-US" smtClean="0">
                <a:solidFill>
                  <a:srgbClr val="00B0F0"/>
                </a:solidFill>
              </a:rPr>
              <a:t>6,821 killed</a:t>
            </a:r>
            <a:br>
              <a:rPr lang="en-US" altLang="en-US" smtClean="0">
                <a:solidFill>
                  <a:srgbClr val="00B0F0"/>
                </a:solidFill>
              </a:rPr>
            </a:br>
            <a:r>
              <a:rPr lang="en-US" altLang="en-US" smtClean="0">
                <a:solidFill>
                  <a:srgbClr val="00B0F0"/>
                </a:solidFill>
              </a:rPr>
              <a:t>2 captured but recovered</a:t>
            </a:r>
            <a:br>
              <a:rPr lang="en-US" altLang="en-US" smtClean="0">
                <a:solidFill>
                  <a:srgbClr val="00B0F0"/>
                </a:solidFill>
              </a:rPr>
            </a:br>
            <a:r>
              <a:rPr lang="en-US" altLang="en-US" smtClean="0">
                <a:solidFill>
                  <a:srgbClr val="00B0F0"/>
                </a:solidFill>
              </a:rPr>
              <a:t>19,217 wounded</a:t>
            </a:r>
            <a:endParaRPr lang="en-US" altLang="en-US" baseline="30000" smtClean="0">
              <a:solidFill>
                <a:srgbClr val="00B0F0"/>
              </a:solidFill>
            </a:endParaRPr>
          </a:p>
          <a:p>
            <a:pPr marL="0" indent="0">
              <a:defRPr/>
            </a:pPr>
            <a:endParaRPr lang="en-US" altLang="en-US" b="1" baseline="30000" smtClean="0"/>
          </a:p>
          <a:p>
            <a:pPr marL="0" indent="0">
              <a:defRPr/>
            </a:pPr>
            <a:r>
              <a:rPr lang="en-US" altLang="en-US" b="1" u="sng" smtClean="0"/>
              <a:t>Japan</a:t>
            </a:r>
          </a:p>
          <a:p>
            <a:pPr marL="0" indent="0">
              <a:defRPr/>
            </a:pPr>
            <a:r>
              <a:rPr lang="en-US" altLang="en-US" smtClean="0"/>
              <a:t>21,844 killed</a:t>
            </a:r>
            <a:br>
              <a:rPr lang="en-US" altLang="en-US" smtClean="0"/>
            </a:br>
            <a:r>
              <a:rPr lang="en-US" altLang="en-US" smtClean="0"/>
              <a:t>216 prisoners</a:t>
            </a:r>
          </a:p>
        </p:txBody>
      </p:sp>
    </p:spTree>
    <p:extLst>
      <p:ext uri="{BB962C8B-B14F-4D97-AF65-F5344CB8AC3E}">
        <p14:creationId xmlns:p14="http://schemas.microsoft.com/office/powerpoint/2010/main" val="3160972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87043" name="Content Placeholder 3" descr="Landing craft of all kinds.gif"/>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991600" cy="6553200"/>
          </a:xfrm>
        </p:spPr>
      </p:pic>
    </p:spTree>
    <p:extLst>
      <p:ext uri="{BB962C8B-B14F-4D97-AF65-F5344CB8AC3E}">
        <p14:creationId xmlns:p14="http://schemas.microsoft.com/office/powerpoint/2010/main" val="65970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Battle of Okinawa</a:t>
            </a:r>
            <a:endParaRPr lang="en-US" dirty="0"/>
          </a:p>
        </p:txBody>
      </p:sp>
      <p:sp>
        <p:nvSpPr>
          <p:cNvPr id="3" name="Content Placeholder 2"/>
          <p:cNvSpPr>
            <a:spLocks noGrp="1"/>
          </p:cNvSpPr>
          <p:nvPr>
            <p:ph sz="quarter" idx="4294967295"/>
          </p:nvPr>
        </p:nvSpPr>
        <p:spPr>
          <a:xfrm>
            <a:off x="2438400" y="1447800"/>
            <a:ext cx="7772400" cy="4572000"/>
          </a:xfrm>
        </p:spPr>
        <p:txBody>
          <a:bodyPr wrap="square" numCol="1" anchor="t" anchorCtr="0" compatLnSpc="1">
            <a:prstTxWarp prst="textNoShape">
              <a:avLst/>
            </a:prstTxWarp>
            <a:normAutofit lnSpcReduction="10000"/>
          </a:bodyPr>
          <a:lstStyle/>
          <a:p>
            <a:pPr marL="0" indent="0">
              <a:defRPr/>
            </a:pPr>
            <a:r>
              <a:rPr lang="en-US" altLang="en-US" smtClean="0"/>
              <a:t>April –June 1945</a:t>
            </a:r>
          </a:p>
          <a:p>
            <a:pPr marL="0" indent="0">
              <a:defRPr/>
            </a:pPr>
            <a:r>
              <a:rPr lang="en-US" altLang="en-US" smtClean="0">
                <a:solidFill>
                  <a:srgbClr val="00B0F0"/>
                </a:solidFill>
              </a:rPr>
              <a:t>United States </a:t>
            </a:r>
          </a:p>
          <a:p>
            <a:pPr marL="0" indent="0">
              <a:defRPr/>
            </a:pPr>
            <a:r>
              <a:rPr lang="en-US" altLang="en-US" smtClean="0">
                <a:solidFill>
                  <a:srgbClr val="00B0F0"/>
                </a:solidFill>
              </a:rPr>
              <a:t>12,513 killed</a:t>
            </a:r>
            <a:br>
              <a:rPr lang="en-US" altLang="en-US" smtClean="0">
                <a:solidFill>
                  <a:srgbClr val="00B0F0"/>
                </a:solidFill>
              </a:rPr>
            </a:br>
            <a:r>
              <a:rPr lang="en-US" altLang="en-US" smtClean="0">
                <a:solidFill>
                  <a:srgbClr val="00B0F0"/>
                </a:solidFill>
              </a:rPr>
              <a:t>38,916 wounded,</a:t>
            </a:r>
            <a:br>
              <a:rPr lang="en-US" altLang="en-US" smtClean="0">
                <a:solidFill>
                  <a:srgbClr val="00B0F0"/>
                </a:solidFill>
              </a:rPr>
            </a:br>
            <a:r>
              <a:rPr lang="en-US" altLang="en-US" smtClean="0">
                <a:solidFill>
                  <a:srgbClr val="00B0F0"/>
                </a:solidFill>
              </a:rPr>
              <a:t>33,096 non-combat losses</a:t>
            </a:r>
            <a:br>
              <a:rPr lang="en-US" altLang="en-US" smtClean="0">
                <a:solidFill>
                  <a:srgbClr val="00B0F0"/>
                </a:solidFill>
              </a:rPr>
            </a:br>
            <a:r>
              <a:rPr lang="en-US" altLang="en-US" b="1" smtClean="0">
                <a:solidFill>
                  <a:srgbClr val="00B0F0"/>
                </a:solidFill>
              </a:rPr>
              <a:t>Total: 84,570</a:t>
            </a:r>
          </a:p>
          <a:p>
            <a:pPr marL="0" indent="0">
              <a:defRPr/>
            </a:pPr>
            <a:r>
              <a:rPr lang="en-US" altLang="en-US" smtClean="0"/>
              <a:t>Japan </a:t>
            </a:r>
          </a:p>
          <a:p>
            <a:pPr marL="0" indent="0">
              <a:defRPr/>
            </a:pPr>
            <a:r>
              <a:rPr lang="en-US" altLang="en-US" smtClean="0"/>
              <a:t>About 95,000+ killed</a:t>
            </a:r>
            <a:br>
              <a:rPr lang="en-US" altLang="en-US" smtClean="0"/>
            </a:br>
            <a:r>
              <a:rPr lang="en-US" altLang="en-US" smtClean="0"/>
              <a:t>7,400–10,755 captured</a:t>
            </a:r>
            <a:br>
              <a:rPr lang="en-US" altLang="en-US" smtClean="0"/>
            </a:br>
            <a:r>
              <a:rPr lang="en-US" altLang="en-US" smtClean="0"/>
              <a:t>Total: 105,755+</a:t>
            </a:r>
          </a:p>
          <a:p>
            <a:pPr marL="0" indent="0">
              <a:defRPr/>
            </a:pPr>
            <a:r>
              <a:rPr lang="en-US" altLang="en-US" smtClean="0"/>
              <a:t>Estimated 42,000–150,000 civilians killed</a:t>
            </a:r>
          </a:p>
        </p:txBody>
      </p:sp>
    </p:spTree>
    <p:extLst>
      <p:ext uri="{BB962C8B-B14F-4D97-AF65-F5344CB8AC3E}">
        <p14:creationId xmlns:p14="http://schemas.microsoft.com/office/powerpoint/2010/main" val="126298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800" dirty="0"/>
              <a:t>Pacific War Total</a:t>
            </a:r>
          </a:p>
        </p:txBody>
      </p:sp>
      <p:sp>
        <p:nvSpPr>
          <p:cNvPr id="3" name="Content Placeholder 2"/>
          <p:cNvSpPr>
            <a:spLocks noGrp="1"/>
          </p:cNvSpPr>
          <p:nvPr>
            <p:ph sz="quarter" idx="4294967295"/>
          </p:nvPr>
        </p:nvSpPr>
        <p:spPr>
          <a:xfrm>
            <a:off x="2209800" y="2171700"/>
            <a:ext cx="7772400" cy="4572000"/>
          </a:xfrm>
        </p:spPr>
        <p:txBody>
          <a:bodyPr wrap="square" numCol="1" anchor="t" anchorCtr="0" compatLnSpc="1">
            <a:prstTxWarp prst="textNoShape">
              <a:avLst/>
            </a:prstTxWarp>
          </a:bodyPr>
          <a:lstStyle/>
          <a:p>
            <a:pPr marL="0" indent="0">
              <a:defRPr/>
            </a:pPr>
            <a:r>
              <a:rPr lang="en-US" altLang="en-US" sz="3200"/>
              <a:t>Japan</a:t>
            </a:r>
          </a:p>
          <a:p>
            <a:pPr marL="0" indent="0">
              <a:defRPr/>
            </a:pPr>
            <a:r>
              <a:rPr lang="en-US" altLang="en-US" sz="3200"/>
              <a:t>1,740,000 </a:t>
            </a:r>
          </a:p>
          <a:p>
            <a:pPr marL="0" indent="0">
              <a:defRPr/>
            </a:pPr>
            <a:endParaRPr lang="en-US" altLang="en-US" sz="3200"/>
          </a:p>
          <a:p>
            <a:pPr marL="0" indent="0">
              <a:defRPr/>
            </a:pPr>
            <a:r>
              <a:rPr lang="en-US" altLang="en-US" sz="3200"/>
              <a:t>United States</a:t>
            </a:r>
          </a:p>
          <a:p>
            <a:pPr marL="0" indent="0">
              <a:defRPr/>
            </a:pPr>
            <a:r>
              <a:rPr lang="en-US" altLang="en-US" sz="3200"/>
              <a:t>111,606</a:t>
            </a:r>
          </a:p>
        </p:txBody>
      </p:sp>
      <p:pic>
        <p:nvPicPr>
          <p:cNvPr id="890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109788"/>
            <a:ext cx="21240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590801"/>
            <a:ext cx="30607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9025" y="4159250"/>
            <a:ext cx="1709738"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119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089400" y="2397126"/>
            <a:ext cx="4013200" cy="600075"/>
          </a:xfrm>
        </p:spPr>
        <p:txBody>
          <a:bodyPr>
            <a:normAutofit fontScale="90000"/>
          </a:bodyPr>
          <a:lstStyle/>
          <a:p>
            <a:pPr>
              <a:defRPr/>
            </a:pPr>
            <a:endParaRPr lang="en-US" altLang="en-US" smtClean="0"/>
          </a:p>
        </p:txBody>
      </p:sp>
      <p:sp>
        <p:nvSpPr>
          <p:cNvPr id="3" name="Subtitle 2"/>
          <p:cNvSpPr>
            <a:spLocks noGrp="1"/>
          </p:cNvSpPr>
          <p:nvPr>
            <p:ph type="subTitle" idx="1"/>
          </p:nvPr>
        </p:nvSpPr>
        <p:spPr>
          <a:xfrm>
            <a:off x="4089400" y="3044826"/>
            <a:ext cx="4013200" cy="428625"/>
          </a:xfrm>
        </p:spPr>
        <p:txBody>
          <a:bodyPr>
            <a:normAutofit fontScale="77500" lnSpcReduction="20000"/>
          </a:bodyPr>
          <a:lstStyle/>
          <a:p>
            <a:pPr>
              <a:defRPr/>
            </a:pPr>
            <a:endParaRPr lang="en-US" smtClean="0"/>
          </a:p>
        </p:txBody>
      </p:sp>
      <p:pic>
        <p:nvPicPr>
          <p:cNvPr id="901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054601"/>
            <a:ext cx="1371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395663"/>
            <a:ext cx="26670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738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endParaRPr lang="en-US" altLang="en-US" smtClean="0"/>
          </a:p>
        </p:txBody>
      </p:sp>
      <p:pic>
        <p:nvPicPr>
          <p:cNvPr id="91139"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62100" y="0"/>
            <a:ext cx="8953500" cy="6781800"/>
          </a:xfrm>
        </p:spPr>
      </p:pic>
      <p:pic>
        <p:nvPicPr>
          <p:cNvPr id="911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4030664"/>
            <a:ext cx="2100263"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461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endParaRPr lang="en-US" altLang="en-US" smtClean="0"/>
          </a:p>
        </p:txBody>
      </p:sp>
      <p:pic>
        <p:nvPicPr>
          <p:cNvPr id="92163"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686800" cy="6400800"/>
          </a:xfrm>
        </p:spPr>
      </p:pic>
    </p:spTree>
    <p:extLst>
      <p:ext uri="{BB962C8B-B14F-4D97-AF65-F5344CB8AC3E}">
        <p14:creationId xmlns:p14="http://schemas.microsoft.com/office/powerpoint/2010/main" val="2530385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endParaRPr lang="en-US" altLang="en-US" smtClean="0"/>
          </a:p>
        </p:txBody>
      </p:sp>
      <p:pic>
        <p:nvPicPr>
          <p:cNvPr id="9318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8763000" cy="6477000"/>
          </a:xfrm>
        </p:spPr>
      </p:pic>
    </p:spTree>
    <p:extLst>
      <p:ext uri="{BB962C8B-B14F-4D97-AF65-F5344CB8AC3E}">
        <p14:creationId xmlns:p14="http://schemas.microsoft.com/office/powerpoint/2010/main" val="371905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endParaRPr lang="en-US" altLang="en-US" smtClean="0"/>
          </a:p>
        </p:txBody>
      </p:sp>
      <p:pic>
        <p:nvPicPr>
          <p:cNvPr id="96259"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8763000" cy="6324600"/>
          </a:xfrm>
        </p:spPr>
      </p:pic>
    </p:spTree>
    <p:extLst>
      <p:ext uri="{BB962C8B-B14F-4D97-AF65-F5344CB8AC3E}">
        <p14:creationId xmlns:p14="http://schemas.microsoft.com/office/powerpoint/2010/main" val="114390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089400" y="2397126"/>
            <a:ext cx="4013200" cy="600075"/>
          </a:xfrm>
        </p:spPr>
        <p:txBody>
          <a:bodyPr>
            <a:normAutofit fontScale="90000"/>
          </a:bodyPr>
          <a:lstStyle/>
          <a:p>
            <a:pPr eaLnBrk="1" hangingPunct="1">
              <a:defRPr/>
            </a:pPr>
            <a:endParaRPr lang="en-US" altLang="en-US" smtClean="0"/>
          </a:p>
        </p:txBody>
      </p:sp>
      <p:sp>
        <p:nvSpPr>
          <p:cNvPr id="3" name="Subtitle 2"/>
          <p:cNvSpPr>
            <a:spLocks noGrp="1"/>
          </p:cNvSpPr>
          <p:nvPr>
            <p:ph type="subTitle" idx="1"/>
          </p:nvPr>
        </p:nvSpPr>
        <p:spPr>
          <a:xfrm>
            <a:off x="4089400" y="3044826"/>
            <a:ext cx="4013200" cy="428625"/>
          </a:xfrm>
        </p:spPr>
        <p:txBody>
          <a:bodyPr>
            <a:normAutofit fontScale="77500" lnSpcReduction="20000"/>
          </a:bodyPr>
          <a:lstStyle/>
          <a:p>
            <a:pPr>
              <a:defRPr/>
            </a:pPr>
            <a:endParaRPr lang="en-US" smtClean="0"/>
          </a:p>
        </p:txBody>
      </p:sp>
      <p:pic>
        <p:nvPicPr>
          <p:cNvPr id="614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014" y="228600"/>
            <a:ext cx="87645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51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endParaRPr lang="en-US" altLang="en-US" smtClean="0"/>
          </a:p>
        </p:txBody>
      </p:sp>
      <p:pic>
        <p:nvPicPr>
          <p:cNvPr id="6246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81176" y="304800"/>
            <a:ext cx="8582025" cy="6248400"/>
          </a:xfrm>
        </p:spPr>
      </p:pic>
      <p:pic>
        <p:nvPicPr>
          <p:cNvPr id="62468"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06564" y="274638"/>
            <a:ext cx="8732837" cy="6430962"/>
          </a:xfrm>
        </p:spPr>
      </p:pic>
    </p:spTree>
    <p:extLst>
      <p:ext uri="{BB962C8B-B14F-4D97-AF65-F5344CB8AC3E}">
        <p14:creationId xmlns:p14="http://schemas.microsoft.com/office/powerpoint/2010/main" val="406939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endParaRPr lang="en-US" altLang="en-US" smtClean="0"/>
          </a:p>
        </p:txBody>
      </p:sp>
      <p:pic>
        <p:nvPicPr>
          <p:cNvPr id="63491"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76414" y="228600"/>
            <a:ext cx="8510587" cy="6400800"/>
          </a:xfrm>
        </p:spPr>
      </p:pic>
    </p:spTree>
    <p:extLst>
      <p:ext uri="{BB962C8B-B14F-4D97-AF65-F5344CB8AC3E}">
        <p14:creationId xmlns:p14="http://schemas.microsoft.com/office/powerpoint/2010/main" val="269103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endParaRPr lang="en-US" altLang="en-US" smtClean="0"/>
          </a:p>
        </p:txBody>
      </p:sp>
      <p:pic>
        <p:nvPicPr>
          <p:cNvPr id="64515"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28800" y="287338"/>
            <a:ext cx="8534400" cy="6418262"/>
          </a:xfrm>
        </p:spPr>
      </p:pic>
    </p:spTree>
    <p:extLst>
      <p:ext uri="{BB962C8B-B14F-4D97-AF65-F5344CB8AC3E}">
        <p14:creationId xmlns:p14="http://schemas.microsoft.com/office/powerpoint/2010/main" val="2213284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endParaRPr lang="en-US" altLang="en-US" smtClean="0"/>
          </a:p>
        </p:txBody>
      </p:sp>
      <p:pic>
        <p:nvPicPr>
          <p:cNvPr id="6758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47864" y="381000"/>
            <a:ext cx="8339137" cy="6096000"/>
          </a:xfrm>
        </p:spPr>
      </p:pic>
    </p:spTree>
    <p:extLst>
      <p:ext uri="{BB962C8B-B14F-4D97-AF65-F5344CB8AC3E}">
        <p14:creationId xmlns:p14="http://schemas.microsoft.com/office/powerpoint/2010/main" val="416297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endParaRPr lang="en-US" altLang="en-US" smtClean="0"/>
          </a:p>
        </p:txBody>
      </p:sp>
      <p:pic>
        <p:nvPicPr>
          <p:cNvPr id="68611"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8915400" cy="6324600"/>
          </a:xfrm>
        </p:spPr>
      </p:pic>
    </p:spTree>
    <p:extLst>
      <p:ext uri="{BB962C8B-B14F-4D97-AF65-F5344CB8AC3E}">
        <p14:creationId xmlns:p14="http://schemas.microsoft.com/office/powerpoint/2010/main" val="2691140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endParaRPr lang="en-US" altLang="en-US" smtClean="0"/>
          </a:p>
        </p:txBody>
      </p:sp>
      <p:pic>
        <p:nvPicPr>
          <p:cNvPr id="70659"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8534400" cy="6324600"/>
          </a:xfrm>
        </p:spPr>
      </p:pic>
    </p:spTree>
    <p:extLst>
      <p:ext uri="{BB962C8B-B14F-4D97-AF65-F5344CB8AC3E}">
        <p14:creationId xmlns:p14="http://schemas.microsoft.com/office/powerpoint/2010/main" val="2709862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TC104033927[[fn=Main Event]]</Template>
  <TotalTime>8</TotalTime>
  <Words>232</Words>
  <Application>Microsoft Office PowerPoint</Application>
  <PresentationFormat>Widescreen</PresentationFormat>
  <Paragraphs>65</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Impact</vt:lpstr>
      <vt:lpstr>Times New Roman</vt:lpstr>
      <vt:lpstr>Verdana</vt:lpstr>
      <vt:lpstr>Wingdings</vt:lpstr>
      <vt:lpstr>Main Event</vt:lpstr>
      <vt:lpstr>PowerPoint Presentation</vt:lpstr>
      <vt:lpstr>Imperial Japan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Admiral  Isoroku Yamamoto</vt:lpstr>
      <vt:lpstr>PowerPoint Presentation</vt:lpstr>
      <vt:lpstr>Sides are Drawn</vt:lpstr>
      <vt:lpstr>PowerPoint Presentation</vt:lpstr>
      <vt:lpstr>PowerPoint Presentation</vt:lpstr>
      <vt:lpstr>PowerPoint Presentation</vt:lpstr>
      <vt:lpstr>Battle of Midway Island</vt:lpstr>
      <vt:lpstr>PowerPoint Presentation</vt:lpstr>
      <vt:lpstr>Battle of Guadalcanal</vt:lpstr>
      <vt:lpstr>PowerPoint Presentation</vt:lpstr>
      <vt:lpstr>PowerPoint Presentation</vt:lpstr>
      <vt:lpstr>Battle of Iwo Jima</vt:lpstr>
      <vt:lpstr>PowerPoint Presentation</vt:lpstr>
      <vt:lpstr>Battle of Okinawa</vt:lpstr>
      <vt:lpstr>Pacific War Total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Elbel</dc:creator>
  <cp:lastModifiedBy>Ed Elbel</cp:lastModifiedBy>
  <cp:revision>1</cp:revision>
  <dcterms:created xsi:type="dcterms:W3CDTF">2014-06-13T16:35:24Z</dcterms:created>
  <dcterms:modified xsi:type="dcterms:W3CDTF">2014-06-13T16:43:54Z</dcterms:modified>
</cp:coreProperties>
</file>