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AD3E8-D59E-4A1B-88B4-BCBA5C9F7DB6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6325A-5209-4EF3-95DE-86E3FDB1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7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E4FEC8B-8498-4518-9951-09514E89F7A8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4939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E7CA81A-1EAA-4031-98DF-473BCABED8E0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2853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E2094CD7-32A3-4465-B34E-64959DDEF55D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5556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6B410FC8-74D2-42E0-887C-F8494F477FC4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0867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1FDCC73-A259-44C2-BEF8-5B2F0C4C45B1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8609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BAE10820-8F0E-41A2-8105-55C61158370A}" type="slidenum">
              <a:rPr lang="en-US" altLang="en-US" smtClean="0">
                <a:latin typeface="Times New Roman" panose="02020603050405020304" pitchFamily="18" charset="0"/>
              </a:rPr>
              <a:pPr/>
              <a:t>29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539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968BB966-FF9B-432D-A341-584E6667CCB9}" type="slidenum">
              <a:rPr lang="en-US" altLang="en-US" smtClean="0">
                <a:latin typeface="Times New Roman" panose="02020603050405020304" pitchFamily="18" charset="0"/>
              </a:rPr>
              <a:pPr/>
              <a:t>30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808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4FA43A33-B05E-4BCE-B71D-734A22E66D5A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903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D5FABD1-D425-4192-94CE-3A4392772868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474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6195BBDE-DC3E-4891-A294-943C4BA24A77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2186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B521B94-52ED-4C3C-8959-72334E770366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580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D263983-CF9D-4255-A3C8-B5BB609CB4E1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652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E6038D60-8D2E-4BB8-AACF-CCBCAF02BD15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393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B560057-185F-435D-A1E8-6D4C1ACA747D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174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1A389868-6FDE-407C-8878-D0E6F28C9C89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41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spartacus.schoolnet.co.uk/GERnazigermany.htm" TargetMode="External"/><Relationship Id="rId7" Type="http://schemas.openxmlformats.org/officeDocument/2006/relationships/hyperlink" Target="http://commons.wikimedia.org/wiki/Image:Tojo2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artacus.schoolnet.co.uk/Russia.htm" TargetMode="External"/><Relationship Id="rId5" Type="http://schemas.openxmlformats.org/officeDocument/2006/relationships/hyperlink" Target="http://www.spartacus.schoolnet.co.uk/2WWcina.htm" TargetMode="External"/><Relationship Id="rId4" Type="http://schemas.openxmlformats.org/officeDocument/2006/relationships/hyperlink" Target="http://www.spartacus.schoolnet.co.uk/RUSstalin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mockduck.files.wordpress.com/2009/11/chamberlain1.jpg&amp;imgrefurl=http://mockduck.wordpress.com/2009/11/&amp;usg=__OAdg9vjMPv7A7ripyIASWsEGppI=&amp;h=370&amp;w=286&amp;sz=29&amp;hl=en&amp;start=2&amp;um=1&amp;tbnid=0ptaOxhr2g9LxM:&amp;tbnh=122&amp;tbnw=94&amp;prev=/images%3Fq%3Dneville%2Bchamberlain%26hl%3Den%26rlz%3D1R2GGLL_enUS327%26um%3D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WW II Chapter Notes &amp; Terms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3" y="3097525"/>
            <a:ext cx="24241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83" y="3318681"/>
            <a:ext cx="24892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020889"/>
            <a:ext cx="1905000" cy="16859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Waffen- 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981201" y="2020888"/>
            <a:ext cx="4022725" cy="4005262"/>
          </a:xfrm>
        </p:spPr>
        <p:txBody>
          <a:bodyPr/>
          <a:lstStyle/>
          <a:p>
            <a:pPr marL="0" indent="0">
              <a:defRPr/>
            </a:pPr>
            <a:r>
              <a:rPr lang="en-US" b="1" dirty="0" smtClean="0"/>
              <a:t>Originated as an elite unit used to guard Adolf Hitler and other Nazi Elite. Eventually the SS was lead by Heinrich Himmler and was responsible for carrying out the Holocaust.</a:t>
            </a:r>
            <a:endParaRPr lang="en-US" b="1" dirty="0"/>
          </a:p>
        </p:txBody>
      </p:sp>
      <p:pic>
        <p:nvPicPr>
          <p:cNvPr id="163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230688"/>
            <a:ext cx="35814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995614"/>
            <a:ext cx="2486025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Benito Mussolini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981201"/>
            <a:ext cx="4648200" cy="45307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2800" dirty="0"/>
              <a:t>Italy- in political and economic crisis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en-US" sz="2800" dirty="0"/>
              <a:t>Had support of middle class seeking stability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dirty="0"/>
              <a:t>Could legislate by decree, police state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dirty="0"/>
              <a:t>Created Young Fascists- Never really in control of all culture/society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pic>
        <p:nvPicPr>
          <p:cNvPr id="17412" name="Picture 5" descr="mussol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032001"/>
            <a:ext cx="293846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5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193" y="132008"/>
            <a:ext cx="10396882" cy="115196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Joseph Stalin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9536" y="846787"/>
            <a:ext cx="5181600" cy="4987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In 1926 became the new Soviet dictator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Attempts to industrialize Russia, turn family farms into collectives (government owned)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If family resisted they eventually starved to death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10 million died from starvation 1932-1933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Stalin tolerated NO opposition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He targeted political enemies, artists, intellectuals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During the 1930’s the USSR was under internal terrorism i.e. forced confessions, fake trials, concentration camps, prisoners used as slave labor,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pic>
        <p:nvPicPr>
          <p:cNvPr id="19460" name="Picture 5" descr="2sta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2019301"/>
            <a:ext cx="32385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Adolf Hitler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05001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Was anti-communist and admired Mussolini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Fought in WWI and began to despise the Allies &amp; the German government for accepting the terms of the Versailles Treaty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Post war chaos led to the rise of new political parties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One such party was the National Socialist German Worker’s Party or Nazi Party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Party was nationalistic and non-communist &amp; anti-Semitic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Party called for expansion of territory and denial of the Versailles Treaty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89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84150"/>
            <a:ext cx="4267200" cy="381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 dirty="0"/>
              <a:t>Hitler was arrested for attempting a coup against the German government in 1923.  He was jailed for a time where he wrote </a:t>
            </a:r>
            <a:r>
              <a:rPr lang="en-US" sz="3000" i="1" dirty="0"/>
              <a:t>Mein </a:t>
            </a:r>
            <a:r>
              <a:rPr lang="en-US" sz="3000" i="1" dirty="0" err="1"/>
              <a:t>Kampf</a:t>
            </a:r>
            <a:r>
              <a:rPr lang="en-US" sz="3000" dirty="0"/>
              <a:t> with Rudolph Hess</a:t>
            </a:r>
          </a:p>
        </p:txBody>
      </p:sp>
      <p:pic>
        <p:nvPicPr>
          <p:cNvPr id="23555" name="Picture 5" descr="adolfhit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70364"/>
            <a:ext cx="34861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Hitlermus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685800"/>
            <a:ext cx="3571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277814"/>
            <a:ext cx="3276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Mein Kampf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1673" y="0"/>
            <a:ext cx="48768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Called for the unification or </a:t>
            </a:r>
            <a:r>
              <a:rPr lang="en-US" sz="2400" i="1" dirty="0"/>
              <a:t>Anschluss</a:t>
            </a:r>
            <a:r>
              <a:rPr lang="en-US" sz="2400" dirty="0"/>
              <a:t> of all Germans under one government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He claimed Germans as a master race of people with blond hair &amp; blue eyes known as the Aryans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Argued that Germans needed more space and should expand into Poland &amp; Russia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Believed the Slavic people from eastern Europe were an inferior race who should be enslaved by the Germans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Believed the Jews were responsible for the world’s problems especially for Germany’s defeat in WWI</a:t>
            </a:r>
          </a:p>
        </p:txBody>
      </p:sp>
      <p:pic>
        <p:nvPicPr>
          <p:cNvPr id="25604" name="Picture 4" descr="201px-Erstausgabe_von_Mein_Kamp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52600"/>
            <a:ext cx="3276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Hirohito_in_dress_uni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1828801"/>
            <a:ext cx="3013075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HIROHITO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5851" y="1580302"/>
            <a:ext cx="6096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Hirohito becomes the 124</a:t>
            </a:r>
            <a:r>
              <a:rPr lang="en-US" sz="2400" baseline="30000" dirty="0"/>
              <a:t>th</a:t>
            </a:r>
            <a:r>
              <a:rPr lang="en-US" sz="2400" dirty="0"/>
              <a:t> Emperor of Japan in 1926 (Showa Era)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For the first 19 years of his reign Hirohito allowed a militaristic party to dominate the Japanese government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They opted for expansionism, war with China (1937-45), and military alliance with the Axis powers (1940). The alliance led to Japan's participation in World War II and its attack, Dec. 7, 1941, on the U.S. </a:t>
            </a:r>
          </a:p>
        </p:txBody>
      </p:sp>
    </p:spTree>
    <p:extLst>
      <p:ext uri="{BB962C8B-B14F-4D97-AF65-F5344CB8AC3E}">
        <p14:creationId xmlns:p14="http://schemas.microsoft.com/office/powerpoint/2010/main" val="28603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Hideki Tojo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27607" y="1477852"/>
            <a:ext cx="6477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Tojo</a:t>
            </a:r>
            <a:r>
              <a:rPr lang="en-US" sz="2800" dirty="0"/>
              <a:t> was the military leader of Japan who became PM in 1941 and within 2 months ordered the attack on Pearl Harbor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Tojo</a:t>
            </a:r>
            <a:r>
              <a:rPr lang="en-US" sz="2800" dirty="0"/>
              <a:t> held extreme right-wing views and was a supporter of </a:t>
            </a:r>
            <a:r>
              <a:rPr lang="en-US" sz="2800" dirty="0">
                <a:hlinkClick r:id="rId3"/>
              </a:rPr>
              <a:t>Nazi Germany</a:t>
            </a:r>
            <a:r>
              <a:rPr lang="en-US" sz="2800" dirty="0"/>
              <a:t>. He also feared the long-term plans of </a:t>
            </a:r>
            <a:r>
              <a:rPr lang="en-US" sz="2800" dirty="0">
                <a:hlinkClick r:id="rId4"/>
              </a:rPr>
              <a:t>Joseph Stalin</a:t>
            </a:r>
            <a:r>
              <a:rPr lang="en-US" sz="2800" dirty="0"/>
              <a:t> and in 1938 he advocated pre-emptive air strikes on both </a:t>
            </a:r>
            <a:r>
              <a:rPr lang="en-US" sz="2800" dirty="0">
                <a:hlinkClick r:id="rId5"/>
              </a:rPr>
              <a:t>China</a:t>
            </a:r>
            <a:r>
              <a:rPr lang="en-US" sz="2800" dirty="0"/>
              <a:t> and the </a:t>
            </a:r>
            <a:r>
              <a:rPr lang="en-US" sz="2800" dirty="0">
                <a:hlinkClick r:id="rId6"/>
              </a:rPr>
              <a:t>Soviet Union</a:t>
            </a:r>
            <a:r>
              <a:rPr lang="en-US" sz="2800" dirty="0"/>
              <a:t>. </a:t>
            </a:r>
          </a:p>
        </p:txBody>
      </p:sp>
      <p:pic>
        <p:nvPicPr>
          <p:cNvPr id="33796" name="Picture 5" descr="Click to see an enlarged pictur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2590801"/>
            <a:ext cx="24828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7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680" y="132008"/>
            <a:ext cx="10396882" cy="115196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Causes of WWII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11335" y="4353373"/>
            <a:ext cx="7010400" cy="20161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latin typeface="Comic Sans MS" pitchFamily="66" charset="0"/>
              </a:rPr>
              <a:t>Hitler Hated the Treaty of Versailles and violated it. First he built up the German military.  Then he sent troops into the Rhineland. This was a direct violation of the Treaty of Versailles, which said in 1919 that Rhineland was a demilitarized zone.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98680" y="1140251"/>
            <a:ext cx="81534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ctr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Treaty of Versailles</a:t>
            </a:r>
          </a:p>
          <a:p>
            <a:pPr algn="l" eaLnBrk="1" hangingPunct="1">
              <a:spcBef>
                <a:spcPct val="0"/>
              </a:spcBef>
              <a:buClrTx/>
            </a:pPr>
            <a:endParaRPr lang="en-US" altLang="en-US" sz="18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AutoNum type="alphaUcPeriod"/>
            </a:pP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Germany lost land to surrounding nations</a:t>
            </a:r>
          </a:p>
          <a:p>
            <a:pPr algn="l" eaLnBrk="1" hangingPunct="1">
              <a:spcBef>
                <a:spcPct val="0"/>
              </a:spcBef>
              <a:buClrTx/>
              <a:buFontTx/>
              <a:buAutoNum type="alphaUcPeriod"/>
            </a:pP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War Reparations</a:t>
            </a:r>
          </a:p>
          <a:p>
            <a:pPr algn="l" eaLnBrk="1" hangingPunct="1">
              <a:spcBef>
                <a:spcPct val="0"/>
              </a:spcBef>
              <a:buClrTx/>
            </a:pPr>
            <a:endParaRPr lang="en-US" altLang="en-US" sz="18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1) Allies collect $ to pay back  war debts to U.S.</a:t>
            </a:r>
          </a:p>
          <a:p>
            <a:pPr algn="l" eaLnBrk="1" hangingPunct="1">
              <a:spcBef>
                <a:spcPct val="0"/>
              </a:spcBef>
              <a:buClrTx/>
            </a:pPr>
            <a:endParaRPr lang="en-US" altLang="en-US" sz="18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2) Germany must pay $57 trillion (modern equivalent)</a:t>
            </a:r>
            <a:b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</a:br>
            <a:endParaRPr lang="en-US" altLang="en-US" sz="18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3) Bankrupted the German economy &amp; embarrassed Germans</a:t>
            </a:r>
          </a:p>
          <a:p>
            <a:pPr algn="l" eaLnBrk="1" hangingPunct="1">
              <a:spcBef>
                <a:spcPct val="0"/>
              </a:spcBef>
              <a:buClrTx/>
            </a:pPr>
            <a:endParaRPr lang="en-US" altLang="en-US" sz="180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36501" y="514060"/>
            <a:ext cx="8229600" cy="407511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lnSpc>
                <a:spcPct val="80000"/>
              </a:lnSpc>
            </a:pPr>
            <a:r>
              <a:rPr lang="en-US" altLang="en-US" sz="1600" dirty="0"/>
              <a:t>March 7yh 1936 Hitler </a:t>
            </a:r>
            <a:r>
              <a:rPr lang="en-US" altLang="en-US" sz="1600" dirty="0" err="1"/>
              <a:t>remilitierizes</a:t>
            </a:r>
            <a:r>
              <a:rPr lang="en-US" altLang="en-US" sz="1600" dirty="0"/>
              <a:t> the Rhineland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1600" dirty="0"/>
              <a:t>March 12</a:t>
            </a:r>
            <a:r>
              <a:rPr lang="en-US" altLang="en-US" sz="1600" baseline="30000" dirty="0"/>
              <a:t>nd</a:t>
            </a:r>
            <a:r>
              <a:rPr lang="en-US" altLang="en-US" sz="1600" dirty="0"/>
              <a:t> 1938 </a:t>
            </a:r>
            <a:r>
              <a:rPr lang="en-US" altLang="en-US" sz="1600" b="1" i="1" dirty="0"/>
              <a:t>Anschluss Hitler annexes </a:t>
            </a:r>
            <a:r>
              <a:rPr lang="en-US" altLang="en-US" sz="1600" b="1" i="1" dirty="0" err="1"/>
              <a:t>Autria</a:t>
            </a:r>
            <a:endParaRPr lang="en-US" altLang="en-US" sz="1600" b="1" i="1" dirty="0"/>
          </a:p>
          <a:p>
            <a:pPr marL="0" indent="0">
              <a:lnSpc>
                <a:spcPct val="80000"/>
              </a:lnSpc>
            </a:pPr>
            <a:r>
              <a:rPr lang="en-US" altLang="en-US" sz="1600" b="1" i="1" dirty="0" err="1"/>
              <a:t>Septermber</a:t>
            </a:r>
            <a:r>
              <a:rPr lang="en-US" altLang="en-US" sz="1600" b="1" i="1" dirty="0"/>
              <a:t> 22</a:t>
            </a:r>
            <a:r>
              <a:rPr lang="en-US" altLang="en-US" sz="1600" b="1" i="1" baseline="30000" dirty="0"/>
              <a:t>nd</a:t>
            </a:r>
            <a:r>
              <a:rPr lang="en-US" altLang="en-US" sz="1600" b="1" i="1" dirty="0"/>
              <a:t> Hitler takes the </a:t>
            </a:r>
            <a:r>
              <a:rPr lang="en-US" altLang="en-US" sz="1600" b="1" i="1" dirty="0" err="1"/>
              <a:t>Sudatenland</a:t>
            </a:r>
            <a:r>
              <a:rPr lang="en-US" altLang="en-US" sz="1600" b="1" i="1" dirty="0"/>
              <a:t> from Czechoslovakia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1600" b="1" i="1" dirty="0" err="1"/>
              <a:t>Septemebr</a:t>
            </a:r>
            <a:r>
              <a:rPr lang="en-US" altLang="en-US" sz="1600" b="1" i="1" dirty="0"/>
              <a:t> 29 1938 (Munich </a:t>
            </a:r>
            <a:r>
              <a:rPr lang="en-US" altLang="en-US" sz="1600" b="1" i="1" dirty="0" err="1"/>
              <a:t>Confefence</a:t>
            </a:r>
            <a:r>
              <a:rPr lang="en-US" altLang="en-US" sz="1600" b="1" i="1" dirty="0"/>
              <a:t> Hitler takes </a:t>
            </a:r>
            <a:r>
              <a:rPr lang="en-US" altLang="en-US" sz="1600" b="1" i="1" dirty="0" err="1"/>
              <a:t>Chzeslovakia</a:t>
            </a:r>
            <a:r>
              <a:rPr lang="en-US" altLang="en-US" sz="1600" b="1" i="1" dirty="0"/>
              <a:t> appeasement</a:t>
            </a:r>
          </a:p>
          <a:p>
            <a:pPr marL="0" indent="0">
              <a:lnSpc>
                <a:spcPct val="80000"/>
              </a:lnSpc>
            </a:pPr>
            <a:endParaRPr lang="en-US" altLang="en-US" sz="1600" b="1" i="1" dirty="0"/>
          </a:p>
          <a:p>
            <a:pPr marL="0" indent="0">
              <a:lnSpc>
                <a:spcPct val="80000"/>
              </a:lnSpc>
            </a:pPr>
            <a:endParaRPr lang="en-US" altLang="en-US" sz="1600" b="1" i="1" dirty="0"/>
          </a:p>
          <a:p>
            <a:pPr marL="0" indent="0">
              <a:lnSpc>
                <a:spcPct val="80000"/>
              </a:lnSpc>
            </a:pPr>
            <a:r>
              <a:rPr lang="en-US" altLang="en-US" sz="1600" b="1" i="1" dirty="0"/>
              <a:t>s</a:t>
            </a:r>
            <a:r>
              <a:rPr lang="en-US" altLang="en-US" sz="1600" dirty="0"/>
              <a:t>ept 1 1939 – Nazi </a:t>
            </a:r>
            <a:r>
              <a:rPr lang="en-US" altLang="en-US" sz="1600" dirty="0" err="1"/>
              <a:t>Blitzkreigs</a:t>
            </a:r>
            <a:r>
              <a:rPr lang="en-US" altLang="en-US" sz="1600" dirty="0"/>
              <a:t> invade Poland with 1.8 million troops, 2,600 aircraft and 2000 Tanks compared to 180 Polish Tanks and 420 aircraft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1600" dirty="0"/>
              <a:t>Oct 6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1939 - ! Month and 5 days later Poland surrendered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1600" dirty="0"/>
              <a:t>April 9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1939 – Hitler invades Denmark and Norway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1600" dirty="0"/>
              <a:t>May 10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1940 – Hitler </a:t>
            </a:r>
            <a:r>
              <a:rPr lang="en-US" altLang="en-US" sz="1600" dirty="0" err="1"/>
              <a:t>inavades</a:t>
            </a:r>
            <a:r>
              <a:rPr lang="en-US" altLang="en-US" sz="1600" dirty="0"/>
              <a:t> Belgium and Holland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1600" dirty="0"/>
              <a:t>May 26 – June 5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Miracle at Dunkirk takes Place ; 887 ships of all sizes, sometimes dangerously, crossed the English Channel to rescue 338,226 men by bringing them to England.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1600" dirty="0"/>
              <a:t>June 22</a:t>
            </a:r>
            <a:r>
              <a:rPr lang="en-US" altLang="en-US" sz="1600" baseline="30000" dirty="0"/>
              <a:t>nd</a:t>
            </a:r>
            <a:r>
              <a:rPr lang="en-US" altLang="en-US" sz="1600" dirty="0"/>
              <a:t> 1940 PRIS FALLS TO THE Nazi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1600" dirty="0"/>
              <a:t>Sept 1940-June 1941 Battle of </a:t>
            </a:r>
            <a:r>
              <a:rPr lang="en-US" altLang="en-US" sz="1600" dirty="0" err="1"/>
              <a:t>Britian</a:t>
            </a:r>
            <a:r>
              <a:rPr lang="en-US" altLang="en-US" sz="1600" dirty="0"/>
              <a:t> Takes </a:t>
            </a:r>
            <a:r>
              <a:rPr lang="en-US" altLang="en-US" sz="1600" dirty="0" err="1"/>
              <a:t>pLace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283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981201" y="2020888"/>
            <a:ext cx="4022725" cy="4005262"/>
          </a:xfrm>
        </p:spPr>
        <p:txBody>
          <a:bodyPr/>
          <a:lstStyle/>
          <a:p>
            <a:pPr marL="0" indent="0">
              <a:defRPr/>
            </a:pPr>
            <a:r>
              <a:rPr lang="en-US" sz="2400" b="1" dirty="0"/>
              <a:t>Government based on radical nationalism required extreme devotion to state leader and military.</a:t>
            </a:r>
          </a:p>
          <a:p>
            <a:pPr marL="0" indent="0">
              <a:defRPr/>
            </a:pPr>
            <a:endParaRPr lang="en-US" sz="2400" b="1" dirty="0"/>
          </a:p>
          <a:p>
            <a:pPr marL="0" indent="0">
              <a:defRPr/>
            </a:pPr>
            <a:r>
              <a:rPr lang="en-US" sz="2400" b="1" dirty="0"/>
              <a:t> </a:t>
            </a:r>
            <a:r>
              <a:rPr lang="en-US" sz="2400" b="1" u="sng" dirty="0"/>
              <a:t>(Totalitarian Dictatorship</a:t>
            </a:r>
            <a:r>
              <a:rPr lang="en-US" sz="2400" b="1" dirty="0"/>
              <a:t>)</a:t>
            </a:r>
          </a:p>
        </p:txBody>
      </p:sp>
      <p:pic>
        <p:nvPicPr>
          <p:cNvPr id="8195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020888"/>
            <a:ext cx="4368800" cy="42608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Fascism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274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War Begins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8415" y="283223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On September 1, 1939 Germany invaded Poland without a declaration of war. This starts World War II.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9940" name="Picture 4" descr="war_beg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40" y="214648"/>
            <a:ext cx="5108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Miracle of Dunkirk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85116" y="156800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338,000 men were evacuated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Left behind was the English army’s equipment, 90,000 rifles, 7,000 tons of ammunition, &amp; 120,000 vehicles.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Without this equipment, the British could not defend their homeland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Three weeks later, Germany accepted France’s surrender in the same railway car the Germans had surrendered in following WWI.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Hitler now controls the coast of France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Hitler set up a puppet government in France headed by Marshal Philippe Petain.</a:t>
            </a:r>
          </a:p>
        </p:txBody>
      </p:sp>
    </p:spTree>
    <p:extLst>
      <p:ext uri="{BB962C8B-B14F-4D97-AF65-F5344CB8AC3E}">
        <p14:creationId xmlns:p14="http://schemas.microsoft.com/office/powerpoint/2010/main" val="11159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hitler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/>
          <a:stretch>
            <a:fillRect/>
          </a:stretch>
        </p:blipFill>
        <p:spPr bwMode="auto">
          <a:xfrm>
            <a:off x="1368001" y="1837765"/>
            <a:ext cx="37941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>
                <a:solidFill>
                  <a:schemeClr val="bg2"/>
                </a:solidFill>
              </a:rPr>
              <a:t>How Did Hitler Make War?</a:t>
            </a:r>
            <a:endParaRPr lang="en-US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1" y="1143000"/>
            <a:ext cx="7859713" cy="495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Blitzkrieg “Lightning War”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5844326" y="3120827"/>
            <a:ext cx="4800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</a:pPr>
            <a:r>
              <a:rPr lang="en-US" altLang="en-US" sz="2400" b="1" dirty="0">
                <a:latin typeface="FrutigerBold"/>
                <a:cs typeface="Arial" panose="020B0604020202020204" pitchFamily="34" charset="0"/>
              </a:rPr>
              <a:t>In the next year, Hitler invades: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 dirty="0">
                <a:latin typeface="FrutigerBold"/>
                <a:cs typeface="Arial" panose="020B0604020202020204" pitchFamily="34" charset="0"/>
              </a:rPr>
              <a:t>Denmark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 dirty="0">
                <a:latin typeface="FrutigerBold"/>
                <a:cs typeface="Arial" panose="020B0604020202020204" pitchFamily="34" charset="0"/>
              </a:rPr>
              <a:t>Norway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 dirty="0">
                <a:latin typeface="FrutigerBold"/>
                <a:cs typeface="Arial" panose="020B0604020202020204" pitchFamily="34" charset="0"/>
              </a:rPr>
              <a:t> The Netherlands, 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b="1" dirty="0">
                <a:latin typeface="FrutigerBold"/>
                <a:cs typeface="Arial" panose="020B0604020202020204" pitchFamily="34" charset="0"/>
              </a:rPr>
              <a:t>France  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1524000" y="6324600"/>
            <a:ext cx="487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</a:pPr>
            <a:r>
              <a:rPr lang="en-US" altLang="en-US" sz="1600">
                <a:latin typeface="KeplerRegular"/>
                <a:cs typeface="Arial" panose="020B0604020202020204" pitchFamily="34" charset="0"/>
              </a:rPr>
              <a:t>Hitler in Paris</a:t>
            </a:r>
            <a:endParaRPr lang="en-US" altLang="en-US" sz="2400">
              <a:latin typeface="KeplerRegular"/>
              <a:cs typeface="Arial" panose="020B0604020202020204" pitchFamily="34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5844326" y="1688172"/>
            <a:ext cx="42830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Used large numbers of tanks to break through enemy positions, waves of aircrafts bombed enemy positions, then dropped paratroopers to cut supply lines</a:t>
            </a:r>
          </a:p>
          <a:p>
            <a:pPr algn="l" eaLnBrk="1" hangingPunct="1">
              <a:spcBef>
                <a:spcPct val="0"/>
              </a:spcBef>
              <a:buClrTx/>
            </a:pPr>
            <a:endParaRPr lang="en-US" altLang="en-US" sz="18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</a:pPr>
            <a:endParaRPr lang="en-US" altLang="en-US" sz="180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0"/>
            <a:ext cx="9029700" cy="6858000"/>
          </a:xfrm>
        </p:spPr>
      </p:pic>
    </p:spTree>
    <p:extLst>
      <p:ext uri="{BB962C8B-B14F-4D97-AF65-F5344CB8AC3E}">
        <p14:creationId xmlns:p14="http://schemas.microsoft.com/office/powerpoint/2010/main" val="1759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evacuation_dunki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47900"/>
            <a:ext cx="4800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8" descr="dunkir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4" descr="na002061-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3352800"/>
            <a:ext cx="45243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8" descr="dunki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"/>
            <a:ext cx="4343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6" descr="20034679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2" descr="intro_ma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533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Battle of </a:t>
            </a:r>
            <a:r>
              <a:rPr lang="en-US" dirty="0" smtClean="0"/>
              <a:t>Britain</a:t>
            </a:r>
            <a:endParaRPr lang="en-US" dirty="0"/>
          </a:p>
        </p:txBody>
      </p:sp>
      <p:pic>
        <p:nvPicPr>
          <p:cNvPr id="4915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8" y="3070180"/>
            <a:ext cx="525303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30163"/>
            <a:ext cx="415607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6" y="1589121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01" y="3019381"/>
            <a:ext cx="53594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6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" y="609600"/>
            <a:ext cx="10534918" cy="5594350"/>
          </a:xfrm>
        </p:spPr>
      </p:pic>
    </p:spTree>
    <p:extLst>
      <p:ext uri="{BB962C8B-B14F-4D97-AF65-F5344CB8AC3E}">
        <p14:creationId xmlns:p14="http://schemas.microsoft.com/office/powerpoint/2010/main" val="15746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British Leaders</a:t>
            </a:r>
          </a:p>
        </p:txBody>
      </p:sp>
      <p:pic>
        <p:nvPicPr>
          <p:cNvPr id="51203" name="Picture 5" descr="chamberlain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882775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7" descr="Winston_Churchill_British_bulldog_portra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882775"/>
            <a:ext cx="3714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1965325" y="5822950"/>
            <a:ext cx="248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Verdana" panose="020B0604030504040204" pitchFamily="34" charset="0"/>
                <a:cs typeface="Arial" panose="020B0604020202020204" pitchFamily="34" charset="0"/>
              </a:rPr>
              <a:t>Neville Chamberlain</a:t>
            </a:r>
          </a:p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Verdana" panose="020B0604030504040204" pitchFamily="34" charset="0"/>
                <a:cs typeface="Arial" panose="020B0604020202020204" pitchFamily="34" charset="0"/>
              </a:rPr>
              <a:t>PM 1937-1940</a:t>
            </a:r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6842125" y="5670550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Verdana" panose="020B0604030504040204" pitchFamily="34" charset="0"/>
                <a:cs typeface="Arial" panose="020B0604020202020204" pitchFamily="34" charset="0"/>
              </a:rPr>
              <a:t>Winston Churchill</a:t>
            </a:r>
          </a:p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Verdana" panose="020B0604030504040204" pitchFamily="34" charset="0"/>
                <a:cs typeface="Arial" panose="020B0604020202020204" pitchFamily="34" charset="0"/>
              </a:rPr>
              <a:t>PM 1940-1945</a:t>
            </a:r>
          </a:p>
        </p:txBody>
      </p:sp>
    </p:spTree>
    <p:extLst>
      <p:ext uri="{BB962C8B-B14F-4D97-AF65-F5344CB8AC3E}">
        <p14:creationId xmlns:p14="http://schemas.microsoft.com/office/powerpoint/2010/main" val="3504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Edging Toward War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20591" y="1593181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FDR lists the Four Freedoms for which the British were fighting for: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	freedom of speech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  freedom of worship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  freedom of want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  freedom of fear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Isn’t this democracy?</a:t>
            </a:r>
          </a:p>
        </p:txBody>
      </p:sp>
    </p:spTree>
    <p:extLst>
      <p:ext uri="{BB962C8B-B14F-4D97-AF65-F5344CB8AC3E}">
        <p14:creationId xmlns:p14="http://schemas.microsoft.com/office/powerpoint/2010/main" val="16981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1" y="2020888"/>
            <a:ext cx="4022725" cy="4005262"/>
          </a:xfrm>
        </p:spPr>
        <p:txBody>
          <a:bodyPr/>
          <a:lstStyle/>
          <a:p>
            <a:pPr marL="0" indent="0">
              <a:defRPr/>
            </a:pPr>
            <a:r>
              <a:rPr lang="en-US" sz="2400" b="1" dirty="0"/>
              <a:t>German name for leader: adopted by Adolf Hitler when he became German Chancellor in 1933.</a:t>
            </a:r>
          </a:p>
        </p:txBody>
      </p:sp>
      <p:pic>
        <p:nvPicPr>
          <p:cNvPr id="9219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057400"/>
            <a:ext cx="4073525" cy="4343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Fuhrer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Lend-Lease Act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9442" y="160606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Act allows the U.S. to lend or lease arms to any country considered “vital to the defense of the United States”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By the end of the war, the U.S. had loaned more than $40 billion in weapons, vehicles, &amp; other supplies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Act was also put into place after Hitler invaded the USSR.  While Stalin was considered a harsh dictator (communism) the fight against Hitler was more important</a:t>
            </a:r>
          </a:p>
        </p:txBody>
      </p:sp>
    </p:spTree>
    <p:extLst>
      <p:ext uri="{BB962C8B-B14F-4D97-AF65-F5344CB8AC3E}">
        <p14:creationId xmlns:p14="http://schemas.microsoft.com/office/powerpoint/2010/main" val="42256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1" y="2020888"/>
            <a:ext cx="4022725" cy="4005262"/>
          </a:xfrm>
        </p:spPr>
        <p:txBody>
          <a:bodyPr/>
          <a:lstStyle/>
          <a:p>
            <a:pPr marL="0" indent="0">
              <a:defRPr/>
            </a:pPr>
            <a:r>
              <a:rPr lang="en-US" sz="2400" b="1" dirty="0"/>
              <a:t>Nationalist Socialist German Workers Party</a:t>
            </a:r>
          </a:p>
          <a:p>
            <a:pPr marL="0" indent="0">
              <a:defRPr/>
            </a:pPr>
            <a:r>
              <a:rPr lang="en-US" sz="2400" b="1" dirty="0"/>
              <a:t>Created and lead by Adolf Hitler.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NAZI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4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79626"/>
            <a:ext cx="4191000" cy="4016375"/>
          </a:xfrm>
        </p:spPr>
      </p:pic>
    </p:spTree>
    <p:extLst>
      <p:ext uri="{BB962C8B-B14F-4D97-AF65-F5344CB8AC3E}">
        <p14:creationId xmlns:p14="http://schemas.microsoft.com/office/powerpoint/2010/main" val="37816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1" y="2020888"/>
            <a:ext cx="4022725" cy="4005262"/>
          </a:xfrm>
        </p:spPr>
        <p:txBody>
          <a:bodyPr/>
          <a:lstStyle/>
          <a:p>
            <a:pPr marL="0" indent="0">
              <a:defRPr/>
            </a:pPr>
            <a:r>
              <a:rPr lang="en-US" sz="2400" b="1" dirty="0"/>
              <a:t>Hitler's Nazi Germany or Third Empire of Germany</a:t>
            </a:r>
          </a:p>
          <a:p>
            <a:pPr marL="0" indent="0">
              <a:defRPr/>
            </a:pPr>
            <a:r>
              <a:rPr lang="en-US" sz="2400" b="1" dirty="0"/>
              <a:t> Also a name for the German Chancellery or Parliament building in Berlin</a:t>
            </a:r>
          </a:p>
        </p:txBody>
      </p:sp>
      <p:pic>
        <p:nvPicPr>
          <p:cNvPr id="11267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770063"/>
            <a:ext cx="4022725" cy="25892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Reich or Reichstag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51351"/>
            <a:ext cx="41148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7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1" y="2020888"/>
            <a:ext cx="4022725" cy="4005262"/>
          </a:xfrm>
        </p:spPr>
        <p:txBody>
          <a:bodyPr/>
          <a:lstStyle/>
          <a:p>
            <a:pPr marL="0" indent="0">
              <a:defRPr/>
            </a:pPr>
            <a:r>
              <a:rPr lang="en-US" sz="2400" b="1" dirty="0"/>
              <a:t>Lightning War: describing all-out method of war - tanks, infantry, artillery, combat engineers and air power, concentrating overwhelming force at high speed to break through enemy lines.</a:t>
            </a:r>
          </a:p>
        </p:txBody>
      </p:sp>
      <p:pic>
        <p:nvPicPr>
          <p:cNvPr id="12291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0888"/>
            <a:ext cx="4222750" cy="4267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Blitzkrieg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1" y="2020888"/>
            <a:ext cx="4022725" cy="4005262"/>
          </a:xfrm>
        </p:spPr>
        <p:txBody>
          <a:bodyPr/>
          <a:lstStyle/>
          <a:p>
            <a:pPr marL="0" indent="0">
              <a:defRPr/>
            </a:pPr>
            <a:r>
              <a:rPr lang="en-US" b="1" dirty="0" smtClean="0"/>
              <a:t>German Air Force lead by Herman Goring</a:t>
            </a:r>
            <a:endParaRPr lang="en-US" b="1" dirty="0"/>
          </a:p>
        </p:txBody>
      </p:sp>
      <p:pic>
        <p:nvPicPr>
          <p:cNvPr id="1331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05" y="2542323"/>
            <a:ext cx="4870450" cy="36607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Luftwaffe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23495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7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1" y="2020888"/>
            <a:ext cx="4022725" cy="4005262"/>
          </a:xfrm>
        </p:spPr>
        <p:txBody>
          <a:bodyPr/>
          <a:lstStyle/>
          <a:p>
            <a:pPr marL="0" indent="0">
              <a:defRPr/>
            </a:pPr>
            <a:r>
              <a:rPr lang="en-US" b="1" dirty="0" smtClean="0"/>
              <a:t>German Armored Tank</a:t>
            </a:r>
            <a:endParaRPr lang="en-US" b="1" dirty="0"/>
          </a:p>
        </p:txBody>
      </p:sp>
      <p:pic>
        <p:nvPicPr>
          <p:cNvPr id="14339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286000"/>
            <a:ext cx="4022725" cy="3429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Panzer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1" y="2020888"/>
            <a:ext cx="4022725" cy="4005262"/>
          </a:xfrm>
        </p:spPr>
        <p:txBody>
          <a:bodyPr/>
          <a:lstStyle/>
          <a:p>
            <a:pPr marL="0" indent="0">
              <a:defRPr/>
            </a:pPr>
            <a:r>
              <a:rPr lang="en-US" b="1" dirty="0" smtClean="0"/>
              <a:t>German Army</a:t>
            </a:r>
            <a:endParaRPr lang="en-US" b="1" dirty="0"/>
          </a:p>
        </p:txBody>
      </p:sp>
      <p:pic>
        <p:nvPicPr>
          <p:cNvPr id="15363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4572000" cy="4114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4800" y="990601"/>
            <a:ext cx="4114800" cy="701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wehrmacht</a:t>
            </a:r>
          </a:p>
        </p:txBody>
      </p:sp>
    </p:spTree>
    <p:extLst>
      <p:ext uri="{BB962C8B-B14F-4D97-AF65-F5344CB8AC3E}">
        <p14:creationId xmlns:p14="http://schemas.microsoft.com/office/powerpoint/2010/main" val="13668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13</TotalTime>
  <Words>1095</Words>
  <Application>Microsoft Office PowerPoint</Application>
  <PresentationFormat>Widescreen</PresentationFormat>
  <Paragraphs>132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Comic Sans MS</vt:lpstr>
      <vt:lpstr>FrutigerBold</vt:lpstr>
      <vt:lpstr>Impact</vt:lpstr>
      <vt:lpstr>KeplerRegular</vt:lpstr>
      <vt:lpstr>Times New Roman</vt:lpstr>
      <vt:lpstr>Verdana</vt:lpstr>
      <vt:lpstr>Wingdings</vt:lpstr>
      <vt:lpstr>Main Event</vt:lpstr>
      <vt:lpstr>WW II Chapter Notes &amp; Terms</vt:lpstr>
      <vt:lpstr>Fascism</vt:lpstr>
      <vt:lpstr>Fuhrer</vt:lpstr>
      <vt:lpstr>NAZI</vt:lpstr>
      <vt:lpstr>Reich or Reichstag</vt:lpstr>
      <vt:lpstr>Blitzkrieg</vt:lpstr>
      <vt:lpstr>Luftwaffe</vt:lpstr>
      <vt:lpstr>Panzer</vt:lpstr>
      <vt:lpstr>wehrmacht</vt:lpstr>
      <vt:lpstr>Waffen- SS</vt:lpstr>
      <vt:lpstr>Benito Mussolini</vt:lpstr>
      <vt:lpstr>Joseph Stalin</vt:lpstr>
      <vt:lpstr>Adolf Hitler</vt:lpstr>
      <vt:lpstr>Hitler was arrested for attempting a coup against the German government in 1923.  He was jailed for a time where he wrote Mein Kampf with Rudolph Hess</vt:lpstr>
      <vt:lpstr>Mein Kampf</vt:lpstr>
      <vt:lpstr>HIROHITO </vt:lpstr>
      <vt:lpstr>Hideki Tojo </vt:lpstr>
      <vt:lpstr>Causes of WWII</vt:lpstr>
      <vt:lpstr>PowerPoint Presentation</vt:lpstr>
      <vt:lpstr>PowerPoint Presentation</vt:lpstr>
      <vt:lpstr>War Begins</vt:lpstr>
      <vt:lpstr>Miracle of Dunkirk</vt:lpstr>
      <vt:lpstr>How Did Hitler Make War?</vt:lpstr>
      <vt:lpstr>PowerPoint Presentation</vt:lpstr>
      <vt:lpstr>PowerPoint Presentation</vt:lpstr>
      <vt:lpstr>Battle of Britain</vt:lpstr>
      <vt:lpstr>PowerPoint Presentation</vt:lpstr>
      <vt:lpstr>British Leaders</vt:lpstr>
      <vt:lpstr>Edging Toward War</vt:lpstr>
      <vt:lpstr>Lend-Lease 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 II Chapter Notes &amp; Terms</dc:title>
  <dc:creator>Ed Elbel</dc:creator>
  <cp:lastModifiedBy>Ed Elbel</cp:lastModifiedBy>
  <cp:revision>2</cp:revision>
  <dcterms:created xsi:type="dcterms:W3CDTF">2014-06-13T16:21:49Z</dcterms:created>
  <dcterms:modified xsi:type="dcterms:W3CDTF">2014-06-13T16:35:10Z</dcterms:modified>
</cp:coreProperties>
</file>